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8" r:id="rId3"/>
    <p:sldId id="274" r:id="rId4"/>
    <p:sldId id="275" r:id="rId5"/>
    <p:sldId id="280" r:id="rId6"/>
    <p:sldId id="287" r:id="rId7"/>
    <p:sldId id="276" r:id="rId8"/>
    <p:sldId id="277" r:id="rId9"/>
    <p:sldId id="278" r:id="rId10"/>
    <p:sldId id="268" r:id="rId11"/>
    <p:sldId id="281" r:id="rId12"/>
    <p:sldId id="282" r:id="rId13"/>
    <p:sldId id="285" r:id="rId14"/>
    <p:sldId id="288" r:id="rId15"/>
    <p:sldId id="289" r:id="rId16"/>
    <p:sldId id="283" r:id="rId17"/>
  </p:sldIdLst>
  <p:sldSz cx="9144000" cy="6858000" type="screen4x3"/>
  <p:notesSz cx="6797675" cy="9926638"/>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ção Padrão" id="{0F6F4D12-F123-45C9-80BE-72C9C16D815B}">
          <p14:sldIdLst>
            <p14:sldId id="256"/>
            <p14:sldId id="258"/>
            <p14:sldId id="274"/>
            <p14:sldId id="275"/>
            <p14:sldId id="280"/>
            <p14:sldId id="287"/>
            <p14:sldId id="276"/>
            <p14:sldId id="277"/>
            <p14:sldId id="278"/>
            <p14:sldId id="268"/>
            <p14:sldId id="281"/>
            <p14:sldId id="282"/>
            <p14:sldId id="285"/>
            <p14:sldId id="288"/>
            <p14:sldId id="289"/>
            <p14:sldId id="283"/>
          </p14:sldIdLst>
        </p14:section>
        <p14:section name="Seção sem Título" id="{91391B16-F90B-4A2B-8FD7-DC3318A5364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05" autoAdjust="0"/>
    <p:restoredTop sz="94690" autoAdjust="0"/>
  </p:normalViewPr>
  <p:slideViewPr>
    <p:cSldViewPr>
      <p:cViewPr varScale="1">
        <p:scale>
          <a:sx n="80" d="100"/>
          <a:sy n="80" d="100"/>
        </p:scale>
        <p:origin x="8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DDA78952-1869-484B-90F4-BC0EC718798C}" type="datetimeFigureOut">
              <a:rPr lang="pt-BR" smtClean="0"/>
              <a:pPr/>
              <a:t>26/09/2017</a:t>
            </a:fld>
            <a:endParaRPr lang="pt-BR"/>
          </a:p>
        </p:txBody>
      </p:sp>
      <p:sp>
        <p:nvSpPr>
          <p:cNvPr id="4" name="Espaço Reservado para Imagem de Sli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08BEB2B9-E211-45DF-930C-B5CD4AA0D91D}" type="slidenum">
              <a:rPr lang="pt-BR" smtClean="0"/>
              <a:pPr/>
              <a:t>‹nº›</a:t>
            </a:fld>
            <a:endParaRPr lang="pt-BR"/>
          </a:p>
        </p:txBody>
      </p:sp>
    </p:spTree>
    <p:extLst>
      <p:ext uri="{BB962C8B-B14F-4D97-AF65-F5344CB8AC3E}">
        <p14:creationId xmlns:p14="http://schemas.microsoft.com/office/powerpoint/2010/main" val="4060370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08BEB2B9-E211-45DF-930C-B5CD4AA0D91D}" type="slidenum">
              <a:rPr lang="pt-BR" smtClean="0"/>
              <a:pPr/>
              <a:t>2</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PT" smtClean="0"/>
              <a:t>Clique para editar o estilo</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Faça clique para editar o estilo</a:t>
            </a:r>
            <a:endParaRPr lang="pt-BR"/>
          </a:p>
        </p:txBody>
      </p:sp>
      <p:sp>
        <p:nvSpPr>
          <p:cNvPr id="4" name="Marcador de Posição da Data 3"/>
          <p:cNvSpPr>
            <a:spLocks noGrp="1"/>
          </p:cNvSpPr>
          <p:nvPr>
            <p:ph type="dt" sz="half" idx="10"/>
          </p:nvPr>
        </p:nvSpPr>
        <p:spPr/>
        <p:txBody>
          <a:bodyPr/>
          <a:lstStyle/>
          <a:p>
            <a:fld id="{8CD33D52-7FED-48E1-81AB-C1ECEBF5EE9E}" type="datetime1">
              <a:rPr lang="pt-BR" smtClean="0"/>
              <a:t>26/09/2017</a:t>
            </a:fld>
            <a:endParaRPr lang="pt-BR" dirty="0"/>
          </a:p>
        </p:txBody>
      </p:sp>
      <p:sp>
        <p:nvSpPr>
          <p:cNvPr id="5" name="Marcador de Posição do Rodapé 4"/>
          <p:cNvSpPr>
            <a:spLocks noGrp="1"/>
          </p:cNvSpPr>
          <p:nvPr>
            <p:ph type="ftr" sz="quarter" idx="11"/>
          </p:nvPr>
        </p:nvSpPr>
        <p:spPr/>
        <p:txBody>
          <a:bodyPr/>
          <a:lstStyle/>
          <a:p>
            <a:r>
              <a:rPr lang="pt-BR" smtClean="0"/>
              <a:t>Reunião Aposentados BB no Esoírito Santo</a:t>
            </a:r>
            <a:endParaRPr lang="pt-BR" dirty="0"/>
          </a:p>
        </p:txBody>
      </p:sp>
      <p:sp>
        <p:nvSpPr>
          <p:cNvPr id="6" name="Marcador de Posição do Número do Diapositivo 5"/>
          <p:cNvSpPr>
            <a:spLocks noGrp="1"/>
          </p:cNvSpPr>
          <p:nvPr>
            <p:ph type="sldNum" sz="quarter" idx="12"/>
          </p:nvPr>
        </p:nvSpPr>
        <p:spPr/>
        <p:txBody>
          <a:bodyPr/>
          <a:lstStyle/>
          <a:p>
            <a:fld id="{2EC589D7-0D45-433E-96A4-B8F22C3DAFFD}" type="slidenum">
              <a:rPr lang="pt-BR" smtClean="0"/>
              <a:pPr/>
              <a:t>‹nº›</a:t>
            </a:fld>
            <a:endParaRPr lang="pt-BR" dirty="0"/>
          </a:p>
        </p:txBody>
      </p:sp>
    </p:spTree>
    <p:extLst>
      <p:ext uri="{BB962C8B-B14F-4D97-AF65-F5344CB8AC3E}">
        <p14:creationId xmlns:p14="http://schemas.microsoft.com/office/powerpoint/2010/main" val="4144976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BR"/>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BR"/>
          </a:p>
        </p:txBody>
      </p:sp>
      <p:sp>
        <p:nvSpPr>
          <p:cNvPr id="4" name="Marcador de Posição da Data 3"/>
          <p:cNvSpPr>
            <a:spLocks noGrp="1"/>
          </p:cNvSpPr>
          <p:nvPr>
            <p:ph type="dt" sz="half" idx="10"/>
          </p:nvPr>
        </p:nvSpPr>
        <p:spPr/>
        <p:txBody>
          <a:bodyPr/>
          <a:lstStyle/>
          <a:p>
            <a:fld id="{3B512D37-DD15-4966-BC75-74C4138CF618}" type="datetime1">
              <a:rPr lang="pt-BR" smtClean="0"/>
              <a:t>26/09/2017</a:t>
            </a:fld>
            <a:endParaRPr lang="pt-BR" dirty="0"/>
          </a:p>
        </p:txBody>
      </p:sp>
      <p:sp>
        <p:nvSpPr>
          <p:cNvPr id="5" name="Marcador de Posição do Rodapé 4"/>
          <p:cNvSpPr>
            <a:spLocks noGrp="1"/>
          </p:cNvSpPr>
          <p:nvPr>
            <p:ph type="ftr" sz="quarter" idx="11"/>
          </p:nvPr>
        </p:nvSpPr>
        <p:spPr/>
        <p:txBody>
          <a:bodyPr/>
          <a:lstStyle/>
          <a:p>
            <a:r>
              <a:rPr lang="pt-BR" smtClean="0"/>
              <a:t>Reunião Aposentados BB no Esoírito Santo</a:t>
            </a:r>
            <a:endParaRPr lang="pt-BR" dirty="0"/>
          </a:p>
        </p:txBody>
      </p:sp>
      <p:sp>
        <p:nvSpPr>
          <p:cNvPr id="6" name="Marcador de Posição do Número do Diapositivo 5"/>
          <p:cNvSpPr>
            <a:spLocks noGrp="1"/>
          </p:cNvSpPr>
          <p:nvPr>
            <p:ph type="sldNum" sz="quarter" idx="12"/>
          </p:nvPr>
        </p:nvSpPr>
        <p:spPr/>
        <p:txBody>
          <a:bodyPr/>
          <a:lstStyle/>
          <a:p>
            <a:fld id="{2EC589D7-0D45-433E-96A4-B8F22C3DAFFD}" type="slidenum">
              <a:rPr lang="pt-BR" smtClean="0"/>
              <a:pPr/>
              <a:t>‹nº›</a:t>
            </a:fld>
            <a:endParaRPr lang="pt-BR" dirty="0"/>
          </a:p>
        </p:txBody>
      </p:sp>
    </p:spTree>
    <p:extLst>
      <p:ext uri="{BB962C8B-B14F-4D97-AF65-F5344CB8AC3E}">
        <p14:creationId xmlns:p14="http://schemas.microsoft.com/office/powerpoint/2010/main" val="2551945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PT" smtClean="0"/>
              <a:t>Clique para editar o estilo</a:t>
            </a:r>
            <a:endParaRPr lang="pt-BR"/>
          </a:p>
        </p:txBody>
      </p:sp>
      <p:sp>
        <p:nvSpPr>
          <p:cNvPr id="3" name="Marcador de Posição de Texto Vertical 2"/>
          <p:cNvSpPr>
            <a:spLocks noGrp="1"/>
          </p:cNvSpPr>
          <p:nvPr>
            <p:ph type="body" orient="vert" idx="1"/>
          </p:nvPr>
        </p:nvSpPr>
        <p:spPr>
          <a:xfrm>
            <a:off x="457200" y="274638"/>
            <a:ext cx="6019800" cy="5851525"/>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BR"/>
          </a:p>
        </p:txBody>
      </p:sp>
      <p:sp>
        <p:nvSpPr>
          <p:cNvPr id="4" name="Marcador de Posição da Data 3"/>
          <p:cNvSpPr>
            <a:spLocks noGrp="1"/>
          </p:cNvSpPr>
          <p:nvPr>
            <p:ph type="dt" sz="half" idx="10"/>
          </p:nvPr>
        </p:nvSpPr>
        <p:spPr/>
        <p:txBody>
          <a:bodyPr/>
          <a:lstStyle/>
          <a:p>
            <a:fld id="{FCE6B74A-F6FA-4F0C-8D70-CEB11AED27CE}" type="datetime1">
              <a:rPr lang="pt-BR" smtClean="0"/>
              <a:t>26/09/2017</a:t>
            </a:fld>
            <a:endParaRPr lang="pt-BR" dirty="0"/>
          </a:p>
        </p:txBody>
      </p:sp>
      <p:sp>
        <p:nvSpPr>
          <p:cNvPr id="5" name="Marcador de Posição do Rodapé 4"/>
          <p:cNvSpPr>
            <a:spLocks noGrp="1"/>
          </p:cNvSpPr>
          <p:nvPr>
            <p:ph type="ftr" sz="quarter" idx="11"/>
          </p:nvPr>
        </p:nvSpPr>
        <p:spPr/>
        <p:txBody>
          <a:bodyPr/>
          <a:lstStyle/>
          <a:p>
            <a:r>
              <a:rPr lang="pt-BR" smtClean="0"/>
              <a:t>Reunião Aposentados BB no Esoírito Santo</a:t>
            </a:r>
            <a:endParaRPr lang="pt-BR" dirty="0"/>
          </a:p>
        </p:txBody>
      </p:sp>
      <p:sp>
        <p:nvSpPr>
          <p:cNvPr id="6" name="Marcador de Posição do Número do Diapositivo 5"/>
          <p:cNvSpPr>
            <a:spLocks noGrp="1"/>
          </p:cNvSpPr>
          <p:nvPr>
            <p:ph type="sldNum" sz="quarter" idx="12"/>
          </p:nvPr>
        </p:nvSpPr>
        <p:spPr/>
        <p:txBody>
          <a:bodyPr/>
          <a:lstStyle/>
          <a:p>
            <a:fld id="{2EC589D7-0D45-433E-96A4-B8F22C3DAFFD}" type="slidenum">
              <a:rPr lang="pt-BR" smtClean="0"/>
              <a:pPr/>
              <a:t>‹nº›</a:t>
            </a:fld>
            <a:endParaRPr lang="pt-BR" dirty="0"/>
          </a:p>
        </p:txBody>
      </p:sp>
    </p:spTree>
    <p:extLst>
      <p:ext uri="{BB962C8B-B14F-4D97-AF65-F5344CB8AC3E}">
        <p14:creationId xmlns:p14="http://schemas.microsoft.com/office/powerpoint/2010/main" val="1677398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BR"/>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BR"/>
          </a:p>
        </p:txBody>
      </p:sp>
      <p:sp>
        <p:nvSpPr>
          <p:cNvPr id="4" name="Marcador de Posição da Data 3"/>
          <p:cNvSpPr>
            <a:spLocks noGrp="1"/>
          </p:cNvSpPr>
          <p:nvPr>
            <p:ph type="dt" sz="half" idx="10"/>
          </p:nvPr>
        </p:nvSpPr>
        <p:spPr/>
        <p:txBody>
          <a:bodyPr/>
          <a:lstStyle/>
          <a:p>
            <a:fld id="{98C52AB2-6F9B-4ED2-B72B-DB874B29E467}" type="datetime1">
              <a:rPr lang="pt-BR" smtClean="0"/>
              <a:t>26/09/2017</a:t>
            </a:fld>
            <a:endParaRPr lang="pt-BR" dirty="0"/>
          </a:p>
        </p:txBody>
      </p:sp>
      <p:sp>
        <p:nvSpPr>
          <p:cNvPr id="5" name="Marcador de Posição do Rodapé 4"/>
          <p:cNvSpPr>
            <a:spLocks noGrp="1"/>
          </p:cNvSpPr>
          <p:nvPr>
            <p:ph type="ftr" sz="quarter" idx="11"/>
          </p:nvPr>
        </p:nvSpPr>
        <p:spPr/>
        <p:txBody>
          <a:bodyPr/>
          <a:lstStyle/>
          <a:p>
            <a:r>
              <a:rPr lang="pt-BR" smtClean="0"/>
              <a:t>Reunião Aposentados BB no Esoírito Santo</a:t>
            </a:r>
            <a:endParaRPr lang="pt-BR" dirty="0"/>
          </a:p>
        </p:txBody>
      </p:sp>
      <p:sp>
        <p:nvSpPr>
          <p:cNvPr id="6" name="Marcador de Posição do Número do Diapositivo 5"/>
          <p:cNvSpPr>
            <a:spLocks noGrp="1"/>
          </p:cNvSpPr>
          <p:nvPr>
            <p:ph type="sldNum" sz="quarter" idx="12"/>
          </p:nvPr>
        </p:nvSpPr>
        <p:spPr/>
        <p:txBody>
          <a:bodyPr/>
          <a:lstStyle/>
          <a:p>
            <a:fld id="{2EC589D7-0D45-433E-96A4-B8F22C3DAFFD}" type="slidenum">
              <a:rPr lang="pt-BR" smtClean="0"/>
              <a:pPr/>
              <a:t>‹nº›</a:t>
            </a:fld>
            <a:endParaRPr lang="pt-BR" dirty="0"/>
          </a:p>
        </p:txBody>
      </p:sp>
    </p:spTree>
    <p:extLst>
      <p:ext uri="{BB962C8B-B14F-4D97-AF65-F5344CB8AC3E}">
        <p14:creationId xmlns:p14="http://schemas.microsoft.com/office/powerpoint/2010/main" val="3667434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PT" smtClean="0"/>
              <a:t>Clique para editar o estilo</a:t>
            </a:r>
            <a:endParaRPr lang="pt-BR"/>
          </a:p>
        </p:txBody>
      </p:sp>
      <p:sp>
        <p:nvSpPr>
          <p:cNvPr id="3" name="Marcador de Posição do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p>
            <a:fld id="{2C09E152-F146-4DF2-9A57-6BCA336A45F8}" type="datetime1">
              <a:rPr lang="pt-BR" smtClean="0"/>
              <a:t>26/09/2017</a:t>
            </a:fld>
            <a:endParaRPr lang="pt-BR" dirty="0"/>
          </a:p>
        </p:txBody>
      </p:sp>
      <p:sp>
        <p:nvSpPr>
          <p:cNvPr id="5" name="Marcador de Posição do Rodapé 4"/>
          <p:cNvSpPr>
            <a:spLocks noGrp="1"/>
          </p:cNvSpPr>
          <p:nvPr>
            <p:ph type="ftr" sz="quarter" idx="11"/>
          </p:nvPr>
        </p:nvSpPr>
        <p:spPr/>
        <p:txBody>
          <a:bodyPr/>
          <a:lstStyle/>
          <a:p>
            <a:r>
              <a:rPr lang="pt-BR" smtClean="0"/>
              <a:t>Reunião Aposentados BB no Esoírito Santo</a:t>
            </a:r>
            <a:endParaRPr lang="pt-BR" dirty="0"/>
          </a:p>
        </p:txBody>
      </p:sp>
      <p:sp>
        <p:nvSpPr>
          <p:cNvPr id="6" name="Marcador de Posição do Número do Diapositivo 5"/>
          <p:cNvSpPr>
            <a:spLocks noGrp="1"/>
          </p:cNvSpPr>
          <p:nvPr>
            <p:ph type="sldNum" sz="quarter" idx="12"/>
          </p:nvPr>
        </p:nvSpPr>
        <p:spPr/>
        <p:txBody>
          <a:bodyPr/>
          <a:lstStyle/>
          <a:p>
            <a:fld id="{2EC589D7-0D45-433E-96A4-B8F22C3DAFFD}" type="slidenum">
              <a:rPr lang="pt-BR" smtClean="0"/>
              <a:pPr/>
              <a:t>‹nº›</a:t>
            </a:fld>
            <a:endParaRPr lang="pt-BR" dirty="0"/>
          </a:p>
        </p:txBody>
      </p:sp>
    </p:spTree>
    <p:extLst>
      <p:ext uri="{BB962C8B-B14F-4D97-AF65-F5344CB8AC3E}">
        <p14:creationId xmlns:p14="http://schemas.microsoft.com/office/powerpoint/2010/main" val="3818059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BR"/>
          </a:p>
        </p:txBody>
      </p:sp>
      <p:sp>
        <p:nvSpPr>
          <p:cNvPr id="3" name="Marcador de Posição de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BR"/>
          </a:p>
        </p:txBody>
      </p:sp>
      <p:sp>
        <p:nvSpPr>
          <p:cNvPr id="4" name="Marcador de Posição de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BR"/>
          </a:p>
        </p:txBody>
      </p:sp>
      <p:sp>
        <p:nvSpPr>
          <p:cNvPr id="5" name="Marcador de Posição da Data 4"/>
          <p:cNvSpPr>
            <a:spLocks noGrp="1"/>
          </p:cNvSpPr>
          <p:nvPr>
            <p:ph type="dt" sz="half" idx="10"/>
          </p:nvPr>
        </p:nvSpPr>
        <p:spPr/>
        <p:txBody>
          <a:bodyPr/>
          <a:lstStyle/>
          <a:p>
            <a:fld id="{3914B230-8EC7-440B-BECA-7E079AEB70FB}" type="datetime1">
              <a:rPr lang="pt-BR" smtClean="0"/>
              <a:t>26/09/2017</a:t>
            </a:fld>
            <a:endParaRPr lang="pt-BR" dirty="0"/>
          </a:p>
        </p:txBody>
      </p:sp>
      <p:sp>
        <p:nvSpPr>
          <p:cNvPr id="6" name="Marcador de Posição do Rodapé 5"/>
          <p:cNvSpPr>
            <a:spLocks noGrp="1"/>
          </p:cNvSpPr>
          <p:nvPr>
            <p:ph type="ftr" sz="quarter" idx="11"/>
          </p:nvPr>
        </p:nvSpPr>
        <p:spPr/>
        <p:txBody>
          <a:bodyPr/>
          <a:lstStyle/>
          <a:p>
            <a:r>
              <a:rPr lang="pt-BR" smtClean="0"/>
              <a:t>Reunião Aposentados BB no Esoírito Santo</a:t>
            </a:r>
            <a:endParaRPr lang="pt-BR" dirty="0"/>
          </a:p>
        </p:txBody>
      </p:sp>
      <p:sp>
        <p:nvSpPr>
          <p:cNvPr id="7" name="Marcador de Posição do Número do Diapositivo 6"/>
          <p:cNvSpPr>
            <a:spLocks noGrp="1"/>
          </p:cNvSpPr>
          <p:nvPr>
            <p:ph type="sldNum" sz="quarter" idx="12"/>
          </p:nvPr>
        </p:nvSpPr>
        <p:spPr/>
        <p:txBody>
          <a:bodyPr/>
          <a:lstStyle/>
          <a:p>
            <a:fld id="{2EC589D7-0D45-433E-96A4-B8F22C3DAFFD}" type="slidenum">
              <a:rPr lang="pt-BR" smtClean="0"/>
              <a:pPr/>
              <a:t>‹nº›</a:t>
            </a:fld>
            <a:endParaRPr lang="pt-BR" dirty="0"/>
          </a:p>
        </p:txBody>
      </p:sp>
    </p:spTree>
    <p:extLst>
      <p:ext uri="{BB962C8B-B14F-4D97-AF65-F5344CB8AC3E}">
        <p14:creationId xmlns:p14="http://schemas.microsoft.com/office/powerpoint/2010/main" val="2419808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BR"/>
          </a:p>
        </p:txBody>
      </p:sp>
      <p:sp>
        <p:nvSpPr>
          <p:cNvPr id="3" name="Marcador de Posição do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BR"/>
          </a:p>
        </p:txBody>
      </p:sp>
      <p:sp>
        <p:nvSpPr>
          <p:cNvPr id="5" name="Marcador de Posição do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BR"/>
          </a:p>
        </p:txBody>
      </p:sp>
      <p:sp>
        <p:nvSpPr>
          <p:cNvPr id="7" name="Marcador de Posição da Data 6"/>
          <p:cNvSpPr>
            <a:spLocks noGrp="1"/>
          </p:cNvSpPr>
          <p:nvPr>
            <p:ph type="dt" sz="half" idx="10"/>
          </p:nvPr>
        </p:nvSpPr>
        <p:spPr/>
        <p:txBody>
          <a:bodyPr/>
          <a:lstStyle/>
          <a:p>
            <a:fld id="{63670645-95FA-4840-A7F4-A087932D5805}" type="datetime1">
              <a:rPr lang="pt-BR" smtClean="0"/>
              <a:t>26/09/2017</a:t>
            </a:fld>
            <a:endParaRPr lang="pt-BR" dirty="0"/>
          </a:p>
        </p:txBody>
      </p:sp>
      <p:sp>
        <p:nvSpPr>
          <p:cNvPr id="8" name="Marcador de Posição do Rodapé 7"/>
          <p:cNvSpPr>
            <a:spLocks noGrp="1"/>
          </p:cNvSpPr>
          <p:nvPr>
            <p:ph type="ftr" sz="quarter" idx="11"/>
          </p:nvPr>
        </p:nvSpPr>
        <p:spPr/>
        <p:txBody>
          <a:bodyPr/>
          <a:lstStyle/>
          <a:p>
            <a:r>
              <a:rPr lang="pt-BR" smtClean="0"/>
              <a:t>Reunião Aposentados BB no Esoírito Santo</a:t>
            </a:r>
            <a:endParaRPr lang="pt-BR" dirty="0"/>
          </a:p>
        </p:txBody>
      </p:sp>
      <p:sp>
        <p:nvSpPr>
          <p:cNvPr id="9" name="Marcador de Posição do Número do Diapositivo 8"/>
          <p:cNvSpPr>
            <a:spLocks noGrp="1"/>
          </p:cNvSpPr>
          <p:nvPr>
            <p:ph type="sldNum" sz="quarter" idx="12"/>
          </p:nvPr>
        </p:nvSpPr>
        <p:spPr/>
        <p:txBody>
          <a:bodyPr/>
          <a:lstStyle/>
          <a:p>
            <a:fld id="{2EC589D7-0D45-433E-96A4-B8F22C3DAFFD}" type="slidenum">
              <a:rPr lang="pt-BR" smtClean="0"/>
              <a:pPr/>
              <a:t>‹nº›</a:t>
            </a:fld>
            <a:endParaRPr lang="pt-BR" dirty="0"/>
          </a:p>
        </p:txBody>
      </p:sp>
    </p:spTree>
    <p:extLst>
      <p:ext uri="{BB962C8B-B14F-4D97-AF65-F5344CB8AC3E}">
        <p14:creationId xmlns:p14="http://schemas.microsoft.com/office/powerpoint/2010/main" val="1013648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BR"/>
          </a:p>
        </p:txBody>
      </p:sp>
      <p:sp>
        <p:nvSpPr>
          <p:cNvPr id="3" name="Marcador de Posição da Data 2"/>
          <p:cNvSpPr>
            <a:spLocks noGrp="1"/>
          </p:cNvSpPr>
          <p:nvPr>
            <p:ph type="dt" sz="half" idx="10"/>
          </p:nvPr>
        </p:nvSpPr>
        <p:spPr/>
        <p:txBody>
          <a:bodyPr/>
          <a:lstStyle/>
          <a:p>
            <a:fld id="{37DA9FA2-BE7A-4941-9271-276F9394BD25}" type="datetime1">
              <a:rPr lang="pt-BR" smtClean="0"/>
              <a:t>26/09/2017</a:t>
            </a:fld>
            <a:endParaRPr lang="pt-BR" dirty="0"/>
          </a:p>
        </p:txBody>
      </p:sp>
      <p:sp>
        <p:nvSpPr>
          <p:cNvPr id="4" name="Marcador de Posição do Rodapé 3"/>
          <p:cNvSpPr>
            <a:spLocks noGrp="1"/>
          </p:cNvSpPr>
          <p:nvPr>
            <p:ph type="ftr" sz="quarter" idx="11"/>
          </p:nvPr>
        </p:nvSpPr>
        <p:spPr/>
        <p:txBody>
          <a:bodyPr/>
          <a:lstStyle/>
          <a:p>
            <a:r>
              <a:rPr lang="pt-BR" smtClean="0"/>
              <a:t>Reunião Aposentados BB no Esoírito Santo</a:t>
            </a:r>
            <a:endParaRPr lang="pt-BR" dirty="0"/>
          </a:p>
        </p:txBody>
      </p:sp>
      <p:sp>
        <p:nvSpPr>
          <p:cNvPr id="5" name="Marcador de Posição do Número do Diapositivo 4"/>
          <p:cNvSpPr>
            <a:spLocks noGrp="1"/>
          </p:cNvSpPr>
          <p:nvPr>
            <p:ph type="sldNum" sz="quarter" idx="12"/>
          </p:nvPr>
        </p:nvSpPr>
        <p:spPr/>
        <p:txBody>
          <a:bodyPr/>
          <a:lstStyle/>
          <a:p>
            <a:fld id="{2EC589D7-0D45-433E-96A4-B8F22C3DAFFD}" type="slidenum">
              <a:rPr lang="pt-BR" smtClean="0"/>
              <a:pPr/>
              <a:t>‹nº›</a:t>
            </a:fld>
            <a:endParaRPr lang="pt-BR" dirty="0"/>
          </a:p>
        </p:txBody>
      </p:sp>
    </p:spTree>
    <p:extLst>
      <p:ext uri="{BB962C8B-B14F-4D97-AF65-F5344CB8AC3E}">
        <p14:creationId xmlns:p14="http://schemas.microsoft.com/office/powerpoint/2010/main" val="1848738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18E5447D-0A7A-4B57-A4C2-FB31B7D6E072}" type="datetime1">
              <a:rPr lang="pt-BR" smtClean="0"/>
              <a:t>26/09/2017</a:t>
            </a:fld>
            <a:endParaRPr lang="pt-BR" dirty="0"/>
          </a:p>
        </p:txBody>
      </p:sp>
      <p:sp>
        <p:nvSpPr>
          <p:cNvPr id="3" name="Marcador de Posição do Rodapé 2"/>
          <p:cNvSpPr>
            <a:spLocks noGrp="1"/>
          </p:cNvSpPr>
          <p:nvPr>
            <p:ph type="ftr" sz="quarter" idx="11"/>
          </p:nvPr>
        </p:nvSpPr>
        <p:spPr/>
        <p:txBody>
          <a:bodyPr/>
          <a:lstStyle/>
          <a:p>
            <a:r>
              <a:rPr lang="pt-BR" smtClean="0"/>
              <a:t>Reunião Aposentados BB no Esoírito Santo</a:t>
            </a:r>
            <a:endParaRPr lang="pt-BR" dirty="0"/>
          </a:p>
        </p:txBody>
      </p:sp>
      <p:sp>
        <p:nvSpPr>
          <p:cNvPr id="4" name="Marcador de Posição do Número do Diapositivo 3"/>
          <p:cNvSpPr>
            <a:spLocks noGrp="1"/>
          </p:cNvSpPr>
          <p:nvPr>
            <p:ph type="sldNum" sz="quarter" idx="12"/>
          </p:nvPr>
        </p:nvSpPr>
        <p:spPr/>
        <p:txBody>
          <a:bodyPr/>
          <a:lstStyle/>
          <a:p>
            <a:fld id="{2EC589D7-0D45-433E-96A4-B8F22C3DAFFD}" type="slidenum">
              <a:rPr lang="pt-BR" smtClean="0"/>
              <a:pPr/>
              <a:t>‹nº›</a:t>
            </a:fld>
            <a:endParaRPr lang="pt-BR" dirty="0"/>
          </a:p>
        </p:txBody>
      </p:sp>
    </p:spTree>
    <p:extLst>
      <p:ext uri="{BB962C8B-B14F-4D97-AF65-F5344CB8AC3E}">
        <p14:creationId xmlns:p14="http://schemas.microsoft.com/office/powerpoint/2010/main" val="4290059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PT" smtClean="0"/>
              <a:t>Clique para editar o estilo</a:t>
            </a:r>
            <a:endParaRPr lang="pt-BR"/>
          </a:p>
        </p:txBody>
      </p:sp>
      <p:sp>
        <p:nvSpPr>
          <p:cNvPr id="3" name="Marcador de Posição de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BR"/>
          </a:p>
        </p:txBody>
      </p:sp>
      <p:sp>
        <p:nvSpPr>
          <p:cNvPr id="4" name="Marcador de Posição do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EF4F3095-D4CB-4398-B8D8-55E98AAEE721}" type="datetime1">
              <a:rPr lang="pt-BR" smtClean="0"/>
              <a:t>26/09/2017</a:t>
            </a:fld>
            <a:endParaRPr lang="pt-BR" dirty="0"/>
          </a:p>
        </p:txBody>
      </p:sp>
      <p:sp>
        <p:nvSpPr>
          <p:cNvPr id="6" name="Marcador de Posição do Rodapé 5"/>
          <p:cNvSpPr>
            <a:spLocks noGrp="1"/>
          </p:cNvSpPr>
          <p:nvPr>
            <p:ph type="ftr" sz="quarter" idx="11"/>
          </p:nvPr>
        </p:nvSpPr>
        <p:spPr/>
        <p:txBody>
          <a:bodyPr/>
          <a:lstStyle/>
          <a:p>
            <a:r>
              <a:rPr lang="pt-BR" smtClean="0"/>
              <a:t>Reunião Aposentados BB no Esoírito Santo</a:t>
            </a:r>
            <a:endParaRPr lang="pt-BR" dirty="0"/>
          </a:p>
        </p:txBody>
      </p:sp>
      <p:sp>
        <p:nvSpPr>
          <p:cNvPr id="7" name="Marcador de Posição do Número do Diapositivo 6"/>
          <p:cNvSpPr>
            <a:spLocks noGrp="1"/>
          </p:cNvSpPr>
          <p:nvPr>
            <p:ph type="sldNum" sz="quarter" idx="12"/>
          </p:nvPr>
        </p:nvSpPr>
        <p:spPr/>
        <p:txBody>
          <a:bodyPr/>
          <a:lstStyle/>
          <a:p>
            <a:fld id="{2EC589D7-0D45-433E-96A4-B8F22C3DAFFD}" type="slidenum">
              <a:rPr lang="pt-BR" smtClean="0"/>
              <a:pPr/>
              <a:t>‹nº›</a:t>
            </a:fld>
            <a:endParaRPr lang="pt-BR" dirty="0"/>
          </a:p>
        </p:txBody>
      </p:sp>
    </p:spTree>
    <p:extLst>
      <p:ext uri="{BB962C8B-B14F-4D97-AF65-F5344CB8AC3E}">
        <p14:creationId xmlns:p14="http://schemas.microsoft.com/office/powerpoint/2010/main" val="383577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PT" smtClean="0"/>
              <a:t>Clique para editar o estilo</a:t>
            </a:r>
            <a:endParaRPr lang="pt-BR"/>
          </a:p>
        </p:txBody>
      </p:sp>
      <p:sp>
        <p:nvSpPr>
          <p:cNvPr id="3" name="Marcador de Posição d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dirty="0"/>
          </a:p>
        </p:txBody>
      </p:sp>
      <p:sp>
        <p:nvSpPr>
          <p:cNvPr id="4" name="Marcador de Posição do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666A2321-7309-4368-AD09-85A549E119C0}" type="datetime1">
              <a:rPr lang="pt-BR" smtClean="0"/>
              <a:t>26/09/2017</a:t>
            </a:fld>
            <a:endParaRPr lang="pt-BR" dirty="0"/>
          </a:p>
        </p:txBody>
      </p:sp>
      <p:sp>
        <p:nvSpPr>
          <p:cNvPr id="6" name="Marcador de Posição do Rodapé 5"/>
          <p:cNvSpPr>
            <a:spLocks noGrp="1"/>
          </p:cNvSpPr>
          <p:nvPr>
            <p:ph type="ftr" sz="quarter" idx="11"/>
          </p:nvPr>
        </p:nvSpPr>
        <p:spPr/>
        <p:txBody>
          <a:bodyPr/>
          <a:lstStyle/>
          <a:p>
            <a:r>
              <a:rPr lang="pt-BR" smtClean="0"/>
              <a:t>Reunião Aposentados BB no Esoírito Santo</a:t>
            </a:r>
            <a:endParaRPr lang="pt-BR" dirty="0"/>
          </a:p>
        </p:txBody>
      </p:sp>
      <p:sp>
        <p:nvSpPr>
          <p:cNvPr id="7" name="Marcador de Posição do Número do Diapositivo 6"/>
          <p:cNvSpPr>
            <a:spLocks noGrp="1"/>
          </p:cNvSpPr>
          <p:nvPr>
            <p:ph type="sldNum" sz="quarter" idx="12"/>
          </p:nvPr>
        </p:nvSpPr>
        <p:spPr/>
        <p:txBody>
          <a:bodyPr/>
          <a:lstStyle/>
          <a:p>
            <a:fld id="{2EC589D7-0D45-433E-96A4-B8F22C3DAFFD}" type="slidenum">
              <a:rPr lang="pt-BR" smtClean="0"/>
              <a:pPr/>
              <a:t>‹nº›</a:t>
            </a:fld>
            <a:endParaRPr lang="pt-BR" dirty="0"/>
          </a:p>
        </p:txBody>
      </p:sp>
    </p:spTree>
    <p:extLst>
      <p:ext uri="{BB962C8B-B14F-4D97-AF65-F5344CB8AC3E}">
        <p14:creationId xmlns:p14="http://schemas.microsoft.com/office/powerpoint/2010/main" val="86070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PT" smtClean="0"/>
              <a:t>Clique para editar o estilo</a:t>
            </a:r>
            <a:endParaRPr lang="pt-BR"/>
          </a:p>
        </p:txBody>
      </p:sp>
      <p:sp>
        <p:nvSpPr>
          <p:cNvPr id="3" name="Marcador de Posição do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BR"/>
          </a:p>
        </p:txBody>
      </p:sp>
      <p:sp>
        <p:nvSpPr>
          <p:cNvPr id="4" name="Marcador de Posição d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9884FA-DB02-4568-AE28-A6701754DB0F}" type="datetime1">
              <a:rPr lang="pt-BR" smtClean="0"/>
              <a:t>26/09/2017</a:t>
            </a:fld>
            <a:endParaRPr lang="pt-BR" dirty="0"/>
          </a:p>
        </p:txBody>
      </p:sp>
      <p:sp>
        <p:nvSpPr>
          <p:cNvPr id="5" name="Marcador de Posição do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Reunião Aposentados BB no Esoírito Santo</a:t>
            </a:r>
            <a:endParaRPr lang="pt-BR" dirty="0"/>
          </a:p>
        </p:txBody>
      </p:sp>
      <p:sp>
        <p:nvSpPr>
          <p:cNvPr id="6" name="Marcador de Posição do Número do Diapositivo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C589D7-0D45-433E-96A4-B8F22C3DAFFD}" type="slidenum">
              <a:rPr lang="pt-BR" smtClean="0"/>
              <a:pPr/>
              <a:t>‹nº›</a:t>
            </a:fld>
            <a:endParaRPr lang="pt-BR" dirty="0"/>
          </a:p>
        </p:txBody>
      </p:sp>
    </p:spTree>
    <p:extLst>
      <p:ext uri="{BB962C8B-B14F-4D97-AF65-F5344CB8AC3E}">
        <p14:creationId xmlns:p14="http://schemas.microsoft.com/office/powerpoint/2010/main" val="3505472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79512" y="3645024"/>
            <a:ext cx="8712968" cy="2088232"/>
          </a:xfrm>
        </p:spPr>
        <p:txBody>
          <a:bodyPr>
            <a:noAutofit/>
          </a:bodyPr>
          <a:lstStyle/>
          <a:p>
            <a:r>
              <a:rPr lang="pt-BR" sz="3600" b="1" dirty="0" smtClean="0">
                <a:solidFill>
                  <a:schemeClr val="tx1"/>
                </a:solidFill>
              </a:rPr>
              <a:t>ANÁLISE DAS MINUTAS DE </a:t>
            </a:r>
          </a:p>
          <a:p>
            <a:r>
              <a:rPr lang="pt-BR" sz="3600" b="1" dirty="0" smtClean="0">
                <a:solidFill>
                  <a:schemeClr val="tx1"/>
                </a:solidFill>
              </a:rPr>
              <a:t>RESOLUÇÕES – CGPAR</a:t>
            </a:r>
          </a:p>
          <a:p>
            <a:endParaRPr lang="pt-BR" sz="3600" dirty="0"/>
          </a:p>
        </p:txBody>
      </p:sp>
      <p:sp>
        <p:nvSpPr>
          <p:cNvPr id="2" name="CaixaDeTexto 1"/>
          <p:cNvSpPr txBox="1"/>
          <p:nvPr/>
        </p:nvSpPr>
        <p:spPr>
          <a:xfrm>
            <a:off x="2267744" y="5015141"/>
            <a:ext cx="4824536" cy="461665"/>
          </a:xfrm>
          <a:prstGeom prst="rect">
            <a:avLst/>
          </a:prstGeom>
          <a:noFill/>
        </p:spPr>
        <p:txBody>
          <a:bodyPr wrap="square" rtlCol="0">
            <a:spAutoFit/>
          </a:bodyPr>
          <a:lstStyle/>
          <a:p>
            <a:r>
              <a:rPr lang="pt-BR" sz="2400" dirty="0" smtClean="0"/>
              <a:t>Vitória (ES), 26 de setembro de 2017</a:t>
            </a:r>
            <a:endParaRPr lang="pt-BR" sz="2400" dirty="0"/>
          </a:p>
        </p:txBody>
      </p:sp>
      <p:sp>
        <p:nvSpPr>
          <p:cNvPr id="4" name="Espaço Reservado para Rodapé 3"/>
          <p:cNvSpPr>
            <a:spLocks noGrp="1"/>
          </p:cNvSpPr>
          <p:nvPr>
            <p:ph type="ftr" sz="quarter" idx="11"/>
          </p:nvPr>
        </p:nvSpPr>
        <p:spPr/>
        <p:txBody>
          <a:bodyPr/>
          <a:lstStyle/>
          <a:p>
            <a:r>
              <a:rPr lang="pt-BR" smtClean="0"/>
              <a:t>Reunião Aposentados BB no Esoírito Santo</a:t>
            </a:r>
            <a:endParaRPr lang="pt-BR" dirty="0"/>
          </a:p>
        </p:txBody>
      </p:sp>
    </p:spTree>
    <p:extLst>
      <p:ext uri="{BB962C8B-B14F-4D97-AF65-F5344CB8AC3E}">
        <p14:creationId xmlns:p14="http://schemas.microsoft.com/office/powerpoint/2010/main" val="2293213069"/>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p:cNvSpPr txBox="1"/>
          <p:nvPr/>
        </p:nvSpPr>
        <p:spPr>
          <a:xfrm>
            <a:off x="1043608" y="622429"/>
            <a:ext cx="7488832" cy="646331"/>
          </a:xfrm>
          <a:prstGeom prst="rect">
            <a:avLst/>
          </a:prstGeom>
          <a:noFill/>
        </p:spPr>
        <p:txBody>
          <a:bodyPr wrap="square" rtlCol="0">
            <a:spAutoFit/>
          </a:bodyPr>
          <a:lstStyle/>
          <a:p>
            <a:pPr algn="ctr"/>
            <a:r>
              <a:rPr lang="pt-BR" sz="3600" b="1" dirty="0" smtClean="0">
                <a:solidFill>
                  <a:schemeClr val="bg1"/>
                </a:solidFill>
                <a:effectLst>
                  <a:outerShdw blurRad="38100" dist="38100" dir="2700000" algn="tl">
                    <a:srgbClr val="000000">
                      <a:alpha val="43137"/>
                    </a:srgbClr>
                  </a:outerShdw>
                </a:effectLst>
              </a:rPr>
              <a:t>Riscos para os Funcionários do BB</a:t>
            </a:r>
            <a:endParaRPr lang="pt-BR" sz="3600" b="1" dirty="0">
              <a:solidFill>
                <a:schemeClr val="bg1"/>
              </a:solidFill>
              <a:effectLst>
                <a:outerShdw blurRad="38100" dist="38100" dir="2700000" algn="tl">
                  <a:srgbClr val="000000">
                    <a:alpha val="43137"/>
                  </a:srgbClr>
                </a:outerShdw>
              </a:effectLst>
            </a:endParaRPr>
          </a:p>
        </p:txBody>
      </p:sp>
      <p:sp>
        <p:nvSpPr>
          <p:cNvPr id="3" name="CaixaDeTexto 2"/>
          <p:cNvSpPr txBox="1"/>
          <p:nvPr/>
        </p:nvSpPr>
        <p:spPr>
          <a:xfrm>
            <a:off x="251520" y="1772816"/>
            <a:ext cx="8599168" cy="4078039"/>
          </a:xfrm>
          <a:prstGeom prst="rect">
            <a:avLst/>
          </a:prstGeom>
          <a:noFill/>
        </p:spPr>
        <p:txBody>
          <a:bodyPr wrap="square" rtlCol="0">
            <a:spAutoFit/>
          </a:bodyPr>
          <a:lstStyle/>
          <a:p>
            <a:pPr algn="just">
              <a:spcAft>
                <a:spcPts val="1800"/>
              </a:spcAft>
            </a:pPr>
            <a:r>
              <a:rPr lang="pt-BR" sz="2200" dirty="0" smtClean="0"/>
              <a:t>Destacam-se alguns riscos para a assistência à saúde dos funcionários do BB, caso aprovadas as minutas de Resolução CGPAR: </a:t>
            </a:r>
          </a:p>
          <a:p>
            <a:pPr marL="914400" lvl="1" indent="-457200" algn="just">
              <a:spcAft>
                <a:spcPts val="600"/>
              </a:spcAft>
              <a:buFont typeface="+mj-lt"/>
              <a:buAutoNum type="arabicPeriod"/>
            </a:pPr>
            <a:r>
              <a:rPr lang="pt-BR" sz="2000" dirty="0" smtClean="0"/>
              <a:t>Risco de oneração excessiva para garantia da sustentabilidade do plano pelos seguintes motivos:</a:t>
            </a:r>
          </a:p>
          <a:p>
            <a:pPr marL="1371600" lvl="2" indent="-457200" algn="just">
              <a:spcAft>
                <a:spcPts val="600"/>
              </a:spcAft>
              <a:buFont typeface="+mj-lt"/>
              <a:buAutoNum type="alphaLcParenR"/>
            </a:pPr>
            <a:r>
              <a:rPr lang="pt-BR" sz="2000" dirty="0" smtClean="0"/>
              <a:t>paridade de custeio entre o BB e os funcionários;</a:t>
            </a:r>
          </a:p>
          <a:p>
            <a:pPr marL="1371600" lvl="2" indent="-457200" algn="just">
              <a:spcAft>
                <a:spcPts val="600"/>
              </a:spcAft>
              <a:buFont typeface="+mj-lt"/>
              <a:buAutoNum type="alphaLcParenR"/>
            </a:pPr>
            <a:r>
              <a:rPr lang="pt-BR" sz="2000" dirty="0" smtClean="0"/>
              <a:t>limite de aporte da patrocinadora em 4,95% das folhas de pagamentos aposentados e aposentáveis; e,</a:t>
            </a:r>
          </a:p>
          <a:p>
            <a:pPr marL="1371600" lvl="2" indent="-457200" algn="just">
              <a:spcAft>
                <a:spcPts val="600"/>
              </a:spcAft>
              <a:buFont typeface="+mj-lt"/>
              <a:buAutoNum type="alphaLcParenR"/>
            </a:pPr>
            <a:r>
              <a:rPr lang="pt-BR" sz="2000" dirty="0" smtClean="0"/>
              <a:t>novas adesões aos planos existentes somente com mensalidades por faixa etária, cobrança de franquias e coparticipações.</a:t>
            </a:r>
          </a:p>
          <a:p>
            <a:pPr marL="914400" lvl="1" indent="-457200" algn="just">
              <a:spcAft>
                <a:spcPts val="600"/>
              </a:spcAft>
              <a:buFont typeface="+mj-lt"/>
              <a:buAutoNum type="arabicPeriod"/>
            </a:pPr>
            <a:r>
              <a:rPr lang="pt-BR" sz="2000" dirty="0" smtClean="0"/>
              <a:t>Risco de desfiliação de associados aposentados e aposentáveis que não suportarem a oneração excessiva das contribuições. </a:t>
            </a:r>
          </a:p>
        </p:txBody>
      </p:sp>
      <p:sp>
        <p:nvSpPr>
          <p:cNvPr id="4" name="Espaço Reservado para Rodapé 3"/>
          <p:cNvSpPr>
            <a:spLocks noGrp="1"/>
          </p:cNvSpPr>
          <p:nvPr>
            <p:ph type="ftr" sz="quarter" idx="11"/>
          </p:nvPr>
        </p:nvSpPr>
        <p:spPr/>
        <p:txBody>
          <a:bodyPr/>
          <a:lstStyle/>
          <a:p>
            <a:r>
              <a:rPr lang="pt-BR" smtClean="0"/>
              <a:t>Reunião Aposentados BB no Esoírito Santo</a:t>
            </a:r>
            <a:endParaRPr lang="pt-BR" dirty="0"/>
          </a:p>
        </p:txBody>
      </p:sp>
    </p:spTree>
    <p:extLst>
      <p:ext uri="{BB962C8B-B14F-4D97-AF65-F5344CB8AC3E}">
        <p14:creationId xmlns:p14="http://schemas.microsoft.com/office/powerpoint/2010/main" val="32039063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p:cNvSpPr txBox="1"/>
          <p:nvPr/>
        </p:nvSpPr>
        <p:spPr>
          <a:xfrm>
            <a:off x="1043608" y="622429"/>
            <a:ext cx="7488832" cy="646331"/>
          </a:xfrm>
          <a:prstGeom prst="rect">
            <a:avLst/>
          </a:prstGeom>
          <a:noFill/>
        </p:spPr>
        <p:txBody>
          <a:bodyPr wrap="square" rtlCol="0">
            <a:spAutoFit/>
          </a:bodyPr>
          <a:lstStyle/>
          <a:p>
            <a:pPr algn="ctr"/>
            <a:r>
              <a:rPr lang="pt-BR" sz="3600" b="1" dirty="0" smtClean="0">
                <a:solidFill>
                  <a:schemeClr val="bg1"/>
                </a:solidFill>
                <a:effectLst>
                  <a:outerShdw blurRad="38100" dist="38100" dir="2700000" algn="tl">
                    <a:srgbClr val="000000">
                      <a:alpha val="43137"/>
                    </a:srgbClr>
                  </a:outerShdw>
                </a:effectLst>
              </a:rPr>
              <a:t>Iniciativas da ANABB</a:t>
            </a:r>
            <a:endParaRPr lang="pt-BR" sz="3600" b="1" dirty="0">
              <a:solidFill>
                <a:schemeClr val="bg1"/>
              </a:solidFill>
              <a:effectLst>
                <a:outerShdw blurRad="38100" dist="38100" dir="2700000" algn="tl">
                  <a:srgbClr val="000000">
                    <a:alpha val="43137"/>
                  </a:srgbClr>
                </a:outerShdw>
              </a:effectLst>
            </a:endParaRPr>
          </a:p>
        </p:txBody>
      </p:sp>
      <p:sp>
        <p:nvSpPr>
          <p:cNvPr id="3" name="CaixaDeTexto 2"/>
          <p:cNvSpPr txBox="1"/>
          <p:nvPr/>
        </p:nvSpPr>
        <p:spPr>
          <a:xfrm>
            <a:off x="251520" y="2009740"/>
            <a:ext cx="8599168" cy="3939540"/>
          </a:xfrm>
          <a:prstGeom prst="rect">
            <a:avLst/>
          </a:prstGeom>
          <a:noFill/>
        </p:spPr>
        <p:txBody>
          <a:bodyPr wrap="square" rtlCol="0">
            <a:spAutoFit/>
          </a:bodyPr>
          <a:lstStyle/>
          <a:p>
            <a:pPr marL="457200" indent="-457200" algn="just">
              <a:spcAft>
                <a:spcPts val="1800"/>
              </a:spcAft>
              <a:buFont typeface="+mj-lt"/>
              <a:buAutoNum type="arabicPeriod"/>
            </a:pPr>
            <a:r>
              <a:rPr lang="pt-BR" sz="2000" dirty="0" smtClean="0"/>
              <a:t>Convocação do Grupo Assessoramento Temático em Saúde e Qualidade de Vida para reunião com representantes de entidades nacionais de representação dos funcionários do BB (Contraf, Contec, AAFBB e FAABB), ocorrida em 04/08/2017;</a:t>
            </a:r>
          </a:p>
          <a:p>
            <a:pPr marL="457200" indent="-457200" algn="just">
              <a:spcAft>
                <a:spcPts val="1800"/>
              </a:spcAft>
              <a:buFont typeface="+mj-lt"/>
              <a:buAutoNum type="arabicPeriod"/>
            </a:pPr>
            <a:r>
              <a:rPr lang="pt-BR" sz="2000" dirty="0"/>
              <a:t>Participação de debate com a UNIDAS – União Nacional das Instituições de Autogestões em Saúde, juntamente com outras entidades representativas dos funcionários do BB, sobre os riscos para a manutenção da assistência à saúde para os funcionários de empresas estatais federais, em 09/08/2017;</a:t>
            </a:r>
          </a:p>
          <a:p>
            <a:pPr marL="457200" indent="-457200" algn="just">
              <a:spcAft>
                <a:spcPts val="1800"/>
              </a:spcAft>
              <a:buFont typeface="+mj-lt"/>
              <a:buAutoNum type="arabicPeriod"/>
            </a:pPr>
            <a:r>
              <a:rPr lang="pt-BR" sz="2000" dirty="0" smtClean="0"/>
              <a:t>Criação de Força-tarefa para planejar, organizar e estruturar a atuação da ANABB na defesa dos interesses dos funcionários do Banco do Brasil, instalada em 14/08/2017;</a:t>
            </a:r>
          </a:p>
        </p:txBody>
      </p:sp>
      <p:sp>
        <p:nvSpPr>
          <p:cNvPr id="4" name="Espaço Reservado para Rodapé 3"/>
          <p:cNvSpPr>
            <a:spLocks noGrp="1"/>
          </p:cNvSpPr>
          <p:nvPr>
            <p:ph type="ftr" sz="quarter" idx="11"/>
          </p:nvPr>
        </p:nvSpPr>
        <p:spPr/>
        <p:txBody>
          <a:bodyPr/>
          <a:lstStyle/>
          <a:p>
            <a:r>
              <a:rPr lang="pt-BR" smtClean="0"/>
              <a:t>Reunião Aposentados BB no Esoírito Santo</a:t>
            </a:r>
            <a:endParaRPr lang="pt-BR" dirty="0"/>
          </a:p>
        </p:txBody>
      </p:sp>
    </p:spTree>
    <p:extLst>
      <p:ext uri="{BB962C8B-B14F-4D97-AF65-F5344CB8AC3E}">
        <p14:creationId xmlns:p14="http://schemas.microsoft.com/office/powerpoint/2010/main" val="32039063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p:cNvSpPr txBox="1"/>
          <p:nvPr/>
        </p:nvSpPr>
        <p:spPr>
          <a:xfrm>
            <a:off x="1043608" y="622429"/>
            <a:ext cx="7488832" cy="646331"/>
          </a:xfrm>
          <a:prstGeom prst="rect">
            <a:avLst/>
          </a:prstGeom>
          <a:noFill/>
        </p:spPr>
        <p:txBody>
          <a:bodyPr wrap="square" rtlCol="0">
            <a:spAutoFit/>
          </a:bodyPr>
          <a:lstStyle/>
          <a:p>
            <a:pPr algn="ctr"/>
            <a:r>
              <a:rPr lang="pt-BR" sz="3600" b="1" dirty="0" smtClean="0">
                <a:solidFill>
                  <a:schemeClr val="bg1"/>
                </a:solidFill>
                <a:effectLst>
                  <a:outerShdw blurRad="38100" dist="38100" dir="2700000" algn="tl">
                    <a:srgbClr val="000000">
                      <a:alpha val="43137"/>
                    </a:srgbClr>
                  </a:outerShdw>
                </a:effectLst>
              </a:rPr>
              <a:t>Iniciativas da ANABB</a:t>
            </a:r>
            <a:endParaRPr lang="pt-BR" sz="3600" b="1" dirty="0">
              <a:solidFill>
                <a:schemeClr val="bg1"/>
              </a:solidFill>
              <a:effectLst>
                <a:outerShdw blurRad="38100" dist="38100" dir="2700000" algn="tl">
                  <a:srgbClr val="000000">
                    <a:alpha val="43137"/>
                  </a:srgbClr>
                </a:outerShdw>
              </a:effectLst>
            </a:endParaRPr>
          </a:p>
        </p:txBody>
      </p:sp>
      <p:sp>
        <p:nvSpPr>
          <p:cNvPr id="3" name="CaixaDeTexto 2"/>
          <p:cNvSpPr txBox="1"/>
          <p:nvPr/>
        </p:nvSpPr>
        <p:spPr>
          <a:xfrm>
            <a:off x="251520" y="2284998"/>
            <a:ext cx="8599168" cy="2477601"/>
          </a:xfrm>
          <a:prstGeom prst="rect">
            <a:avLst/>
          </a:prstGeom>
          <a:noFill/>
        </p:spPr>
        <p:txBody>
          <a:bodyPr wrap="square" rtlCol="0">
            <a:spAutoFit/>
          </a:bodyPr>
          <a:lstStyle/>
          <a:p>
            <a:pPr marL="457200" indent="-457200" algn="just">
              <a:spcAft>
                <a:spcPts val="1800"/>
              </a:spcAft>
              <a:buFont typeface="+mj-lt"/>
              <a:buAutoNum type="arabicPeriod" startAt="4"/>
            </a:pPr>
            <a:r>
              <a:rPr lang="pt-BR" sz="2000" dirty="0" smtClean="0"/>
              <a:t>Contatos </a:t>
            </a:r>
            <a:r>
              <a:rPr lang="pt-BR" sz="2000" dirty="0"/>
              <a:t>no Ministério do Planejamento para ter ciência dos trâmites de debate e rito para eventual aprovação das minutas de Resoluções CGPAR</a:t>
            </a:r>
            <a:r>
              <a:rPr lang="pt-BR" sz="2000" dirty="0" smtClean="0"/>
              <a:t>; e,</a:t>
            </a:r>
            <a:endParaRPr lang="pt-BR" sz="2000" dirty="0"/>
          </a:p>
          <a:p>
            <a:pPr marL="457200" indent="-457200" algn="just">
              <a:spcAft>
                <a:spcPts val="1800"/>
              </a:spcAft>
              <a:buFont typeface="+mj-lt"/>
              <a:buAutoNum type="arabicPeriod" startAt="4"/>
            </a:pPr>
            <a:r>
              <a:rPr lang="pt-BR" sz="2000" dirty="0" smtClean="0"/>
              <a:t>Organização de Seminário Nacional, em 15/09/2017, com o objetivo de debater os riscos para a assistência à saúde dos empregados das empresas estatais federais e constituir movimento unificado com representantes dos funcionários de outras empresas estatais federais que possuem assistência à saúde prestada por autogestão.</a:t>
            </a:r>
          </a:p>
        </p:txBody>
      </p:sp>
      <p:sp>
        <p:nvSpPr>
          <p:cNvPr id="4" name="Espaço Reservado para Rodapé 3"/>
          <p:cNvSpPr>
            <a:spLocks noGrp="1"/>
          </p:cNvSpPr>
          <p:nvPr>
            <p:ph type="ftr" sz="quarter" idx="11"/>
          </p:nvPr>
        </p:nvSpPr>
        <p:spPr/>
        <p:txBody>
          <a:bodyPr/>
          <a:lstStyle/>
          <a:p>
            <a:r>
              <a:rPr lang="pt-BR" smtClean="0"/>
              <a:t>Reunião Aposentados BB no Esoírito Santo</a:t>
            </a:r>
            <a:endParaRPr lang="pt-BR" dirty="0"/>
          </a:p>
        </p:txBody>
      </p:sp>
    </p:spTree>
    <p:extLst>
      <p:ext uri="{BB962C8B-B14F-4D97-AF65-F5344CB8AC3E}">
        <p14:creationId xmlns:p14="http://schemas.microsoft.com/office/powerpoint/2010/main" val="32039063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p:cNvSpPr txBox="1"/>
          <p:nvPr/>
        </p:nvSpPr>
        <p:spPr>
          <a:xfrm>
            <a:off x="1043608" y="622429"/>
            <a:ext cx="7488832" cy="646331"/>
          </a:xfrm>
          <a:prstGeom prst="rect">
            <a:avLst/>
          </a:prstGeom>
          <a:noFill/>
        </p:spPr>
        <p:txBody>
          <a:bodyPr wrap="square" rtlCol="0">
            <a:spAutoFit/>
          </a:bodyPr>
          <a:lstStyle/>
          <a:p>
            <a:pPr algn="ctr"/>
            <a:r>
              <a:rPr lang="pt-BR" sz="3600" b="1" dirty="0" smtClean="0">
                <a:solidFill>
                  <a:schemeClr val="bg1"/>
                </a:solidFill>
                <a:effectLst>
                  <a:outerShdw blurRad="38100" dist="38100" dir="2700000" algn="tl">
                    <a:srgbClr val="000000">
                      <a:alpha val="43137"/>
                    </a:srgbClr>
                  </a:outerShdw>
                </a:effectLst>
              </a:rPr>
              <a:t>Seminário Nacional </a:t>
            </a:r>
            <a:endParaRPr lang="pt-BR" sz="3600" b="1" dirty="0">
              <a:solidFill>
                <a:schemeClr val="bg1"/>
              </a:solidFill>
              <a:effectLst>
                <a:outerShdw blurRad="38100" dist="38100" dir="2700000" algn="tl">
                  <a:srgbClr val="000000">
                    <a:alpha val="43137"/>
                  </a:srgbClr>
                </a:outerShdw>
              </a:effectLst>
            </a:endParaRPr>
          </a:p>
        </p:txBody>
      </p:sp>
      <p:sp>
        <p:nvSpPr>
          <p:cNvPr id="3" name="CaixaDeTexto 2"/>
          <p:cNvSpPr txBox="1"/>
          <p:nvPr/>
        </p:nvSpPr>
        <p:spPr>
          <a:xfrm>
            <a:off x="251520" y="1628800"/>
            <a:ext cx="8784976" cy="4924425"/>
          </a:xfrm>
          <a:prstGeom prst="rect">
            <a:avLst/>
          </a:prstGeom>
          <a:noFill/>
        </p:spPr>
        <p:txBody>
          <a:bodyPr wrap="square" rtlCol="0">
            <a:spAutoFit/>
          </a:bodyPr>
          <a:lstStyle/>
          <a:p>
            <a:pPr algn="just">
              <a:spcAft>
                <a:spcPts val="1200"/>
              </a:spcAft>
            </a:pPr>
            <a:r>
              <a:rPr lang="pt-BR" sz="2000" b="1" dirty="0" smtClean="0">
                <a:effectLst>
                  <a:outerShdw blurRad="38100" dist="38100" dir="2700000" algn="tl">
                    <a:srgbClr val="000000">
                      <a:alpha val="43137"/>
                    </a:srgbClr>
                  </a:outerShdw>
                </a:effectLst>
              </a:rPr>
              <a:t>Dirigentes de Autogestões (diretores, conselheiros deliberativos, conselheiros fiscais)</a:t>
            </a:r>
          </a:p>
          <a:p>
            <a:pPr algn="just">
              <a:spcAft>
                <a:spcPts val="1200"/>
              </a:spcAft>
            </a:pPr>
            <a:r>
              <a:rPr lang="pt-BR" dirty="0" smtClean="0">
                <a:effectLst>
                  <a:outerShdw blurRad="38100" dist="38100" dir="2700000" algn="tl">
                    <a:srgbClr val="000000">
                      <a:alpha val="43137"/>
                    </a:srgbClr>
                  </a:outerShdw>
                </a:effectLst>
              </a:rPr>
              <a:t>UNIDAS – União Nacional das Instituições de Autogestão em Saúde,, Cassi – Caixa de Assistência dos Funcionários do Banco do Brasil, Caixa Saúde, Postal Saúde, FAPES/BNDES, IBGE,CASEC/CODEVASF, SINPAF/EMBRAPA, SERPRO, ASSEFAZ, CONAB, </a:t>
            </a:r>
            <a:r>
              <a:rPr lang="pt-BR" dirty="0" err="1" smtClean="0">
                <a:effectLst>
                  <a:outerShdw blurRad="38100" dist="38100" dir="2700000" algn="tl">
                    <a:srgbClr val="000000">
                      <a:alpha val="43137"/>
                    </a:srgbClr>
                  </a:outerShdw>
                </a:effectLst>
              </a:rPr>
              <a:t>E-Vida</a:t>
            </a:r>
            <a:r>
              <a:rPr lang="pt-BR" dirty="0" smtClean="0">
                <a:effectLst>
                  <a:outerShdw blurRad="38100" dist="38100" dir="2700000" algn="tl">
                    <a:srgbClr val="000000">
                      <a:alpha val="43137"/>
                    </a:srgbClr>
                  </a:outerShdw>
                </a:effectLst>
              </a:rPr>
              <a:t>/Eletronorte</a:t>
            </a:r>
          </a:p>
          <a:p>
            <a:pPr algn="just">
              <a:spcAft>
                <a:spcPts val="1200"/>
              </a:spcAft>
            </a:pPr>
            <a:r>
              <a:rPr lang="pt-BR" sz="2000" b="1" dirty="0" smtClean="0">
                <a:effectLst>
                  <a:outerShdw blurRad="38100" dist="38100" dir="2700000" algn="tl">
                    <a:srgbClr val="000000">
                      <a:alpha val="43137"/>
                    </a:srgbClr>
                  </a:outerShdw>
                </a:effectLst>
              </a:rPr>
              <a:t>Entidades Representativas de empregados, aposentados e aposentáveis, das empresas estatais federais</a:t>
            </a:r>
          </a:p>
          <a:p>
            <a:pPr algn="just">
              <a:spcAft>
                <a:spcPts val="1200"/>
              </a:spcAft>
            </a:pPr>
            <a:r>
              <a:rPr lang="pt-BR" dirty="0" smtClean="0">
                <a:effectLst>
                  <a:outerShdw blurRad="38100" dist="38100" dir="2700000" algn="tl">
                    <a:srgbClr val="000000">
                      <a:alpha val="43137"/>
                    </a:srgbClr>
                  </a:outerShdw>
                </a:effectLst>
              </a:rPr>
              <a:t>ANABB, AAFBB, FAABB, CONTRAF, CONTEC, APABB, AAPBB, FENABB, </a:t>
            </a:r>
            <a:r>
              <a:rPr lang="pt-BR" dirty="0" err="1" smtClean="0">
                <a:effectLst>
                  <a:outerShdw blurRad="38100" dist="38100" dir="2700000" algn="tl">
                    <a:srgbClr val="000000">
                      <a:alpha val="43137"/>
                    </a:srgbClr>
                  </a:outerShdw>
                </a:effectLst>
              </a:rPr>
              <a:t>Assoc</a:t>
            </a:r>
            <a:r>
              <a:rPr lang="pt-BR" dirty="0" smtClean="0">
                <a:effectLst>
                  <a:outerShdw blurRad="38100" dist="38100" dir="2700000" algn="tl">
                    <a:srgbClr val="000000">
                      <a:alpha val="43137"/>
                    </a:srgbClr>
                  </a:outerShdw>
                </a:effectLst>
              </a:rPr>
              <a:t>.Mais PREVI Mais CASSI, </a:t>
            </a:r>
            <a:r>
              <a:rPr lang="pt-BR" dirty="0" err="1" smtClean="0">
                <a:effectLst>
                  <a:outerShdw blurRad="38100" dist="38100" dir="2700000" algn="tl">
                    <a:srgbClr val="000000">
                      <a:alpha val="43137"/>
                    </a:srgbClr>
                  </a:outerShdw>
                </a:effectLst>
              </a:rPr>
              <a:t>AFABBs</a:t>
            </a:r>
            <a:r>
              <a:rPr lang="pt-BR" dirty="0" smtClean="0">
                <a:effectLst>
                  <a:outerShdw blurRad="38100" dist="38100" dir="2700000" algn="tl">
                    <a:srgbClr val="000000">
                      <a:alpha val="43137"/>
                    </a:srgbClr>
                  </a:outerShdw>
                </a:effectLst>
              </a:rPr>
              <a:t> (BA, DF, ES, GO, MT, PA, PR, RS, SE, SP), Conselhos de Usuários CASSI (AC, AL, AM, AP, BA, CE, DF, ES, MA, MG, MS, MT, PA, PB, PE, PI, PR, RJ, RN, RO, RR, RS, SC, SE, SP, TO),  FENAE, FENACEF, APCEF-PE, FETRAFI,  Sindicatos de Bancários (BA, BH, CE, DF, ES,  GO,  PA, PB, PE, PR, RJ, SC, SP, TO),UNACOB, DAPIBGE, STIU</a:t>
            </a:r>
          </a:p>
          <a:p>
            <a:pPr algn="just">
              <a:spcAft>
                <a:spcPts val="1200"/>
              </a:spcAft>
            </a:pPr>
            <a:r>
              <a:rPr lang="pt-BR" sz="2000" b="1" dirty="0" smtClean="0">
                <a:effectLst>
                  <a:outerShdw blurRad="38100" dist="38100" dir="2700000" algn="tl">
                    <a:srgbClr val="000000">
                      <a:alpha val="43137"/>
                    </a:srgbClr>
                  </a:outerShdw>
                </a:effectLst>
              </a:rPr>
              <a:t>Outras Entidades: </a:t>
            </a:r>
            <a:r>
              <a:rPr lang="pt-BR" sz="2000" dirty="0" smtClean="0">
                <a:effectLst>
                  <a:outerShdw blurRad="38100" dist="38100" dir="2700000" algn="tl">
                    <a:srgbClr val="000000">
                      <a:alpha val="43137"/>
                    </a:srgbClr>
                  </a:outerShdw>
                </a:effectLst>
              </a:rPr>
              <a:t>Instituto Coalizão Saúde, Grupo </a:t>
            </a:r>
            <a:r>
              <a:rPr lang="pt-BR" sz="2000" dirty="0" err="1" smtClean="0">
                <a:effectLst>
                  <a:outerShdw blurRad="38100" dist="38100" dir="2700000" algn="tl">
                    <a:srgbClr val="000000">
                      <a:alpha val="43137"/>
                    </a:srgbClr>
                  </a:outerShdw>
                </a:effectLst>
              </a:rPr>
              <a:t>Salutis</a:t>
            </a:r>
            <a:r>
              <a:rPr lang="pt-BR" sz="2000" dirty="0" smtClean="0">
                <a:effectLst>
                  <a:outerShdw blurRad="38100" dist="38100" dir="2700000" algn="tl">
                    <a:srgbClr val="000000">
                      <a:alpha val="43137"/>
                    </a:srgbClr>
                  </a:outerShdw>
                </a:effectLst>
              </a:rPr>
              <a:t>, Universidade de Brasília</a:t>
            </a:r>
          </a:p>
          <a:p>
            <a:pPr algn="just">
              <a:spcAft>
                <a:spcPts val="1200"/>
              </a:spcAft>
            </a:pPr>
            <a:r>
              <a:rPr lang="pt-BR" sz="2000" b="1" dirty="0" smtClean="0">
                <a:effectLst>
                  <a:outerShdw blurRad="38100" dist="38100" dir="2700000" algn="tl">
                    <a:srgbClr val="000000">
                      <a:alpha val="43137"/>
                    </a:srgbClr>
                  </a:outerShdw>
                </a:effectLst>
              </a:rPr>
              <a:t>Parlamentares: </a:t>
            </a:r>
            <a:r>
              <a:rPr lang="pt-BR" sz="2000" dirty="0" smtClean="0"/>
              <a:t>Érika </a:t>
            </a:r>
            <a:r>
              <a:rPr lang="pt-BR" sz="2000" dirty="0" err="1" smtClean="0"/>
              <a:t>Kokai</a:t>
            </a:r>
            <a:r>
              <a:rPr lang="pt-BR" sz="2000" dirty="0" smtClean="0"/>
              <a:t> (PT-DF), Augusto Carvalho (SD-DF)</a:t>
            </a:r>
          </a:p>
        </p:txBody>
      </p:sp>
      <p:sp>
        <p:nvSpPr>
          <p:cNvPr id="4" name="Espaço Reservado para Rodapé 3"/>
          <p:cNvSpPr>
            <a:spLocks noGrp="1"/>
          </p:cNvSpPr>
          <p:nvPr>
            <p:ph type="ftr" sz="quarter" idx="11"/>
          </p:nvPr>
        </p:nvSpPr>
        <p:spPr/>
        <p:txBody>
          <a:bodyPr/>
          <a:lstStyle/>
          <a:p>
            <a:r>
              <a:rPr lang="pt-BR" smtClean="0"/>
              <a:t>Reunião Aposentados BB no Esoírito Santo</a:t>
            </a:r>
            <a:endParaRPr lang="pt-BR" dirty="0"/>
          </a:p>
        </p:txBody>
      </p:sp>
    </p:spTree>
    <p:extLst>
      <p:ext uri="{BB962C8B-B14F-4D97-AF65-F5344CB8AC3E}">
        <p14:creationId xmlns:p14="http://schemas.microsoft.com/office/powerpoint/2010/main" val="32039063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p:cNvSpPr txBox="1"/>
          <p:nvPr/>
        </p:nvSpPr>
        <p:spPr>
          <a:xfrm>
            <a:off x="1043608" y="332656"/>
            <a:ext cx="7488832" cy="1200329"/>
          </a:xfrm>
          <a:prstGeom prst="rect">
            <a:avLst/>
          </a:prstGeom>
          <a:noFill/>
        </p:spPr>
        <p:txBody>
          <a:bodyPr wrap="square" rtlCol="0">
            <a:spAutoFit/>
          </a:bodyPr>
          <a:lstStyle/>
          <a:p>
            <a:pPr algn="ctr"/>
            <a:r>
              <a:rPr lang="pt-BR" sz="3600" b="1" dirty="0" smtClean="0">
                <a:solidFill>
                  <a:schemeClr val="bg1"/>
                </a:solidFill>
                <a:effectLst>
                  <a:outerShdw blurRad="38100" dist="38100" dir="2700000" algn="tl">
                    <a:srgbClr val="000000">
                      <a:alpha val="43137"/>
                    </a:srgbClr>
                  </a:outerShdw>
                </a:effectLst>
              </a:rPr>
              <a:t>Seminário Nacional</a:t>
            </a:r>
          </a:p>
          <a:p>
            <a:pPr algn="ctr"/>
            <a:r>
              <a:rPr lang="pt-BR" sz="3600" b="1" dirty="0" smtClean="0">
                <a:solidFill>
                  <a:schemeClr val="bg1"/>
                </a:solidFill>
                <a:effectLst>
                  <a:outerShdw blurRad="38100" dist="38100" dir="2700000" algn="tl">
                    <a:srgbClr val="000000">
                      <a:alpha val="43137"/>
                    </a:srgbClr>
                  </a:outerShdw>
                </a:effectLst>
              </a:rPr>
              <a:t>Manifesto dos Participantes </a:t>
            </a:r>
            <a:endParaRPr lang="pt-BR" sz="3600" b="1" dirty="0">
              <a:solidFill>
                <a:schemeClr val="bg1"/>
              </a:solidFill>
              <a:effectLst>
                <a:outerShdw blurRad="38100" dist="38100" dir="2700000" algn="tl">
                  <a:srgbClr val="000000">
                    <a:alpha val="43137"/>
                  </a:srgbClr>
                </a:outerShdw>
              </a:effectLst>
            </a:endParaRPr>
          </a:p>
        </p:txBody>
      </p:sp>
      <p:sp>
        <p:nvSpPr>
          <p:cNvPr id="3" name="CaixaDeTexto 2"/>
          <p:cNvSpPr txBox="1"/>
          <p:nvPr/>
        </p:nvSpPr>
        <p:spPr>
          <a:xfrm>
            <a:off x="251520" y="2230700"/>
            <a:ext cx="8784976" cy="3862596"/>
          </a:xfrm>
          <a:prstGeom prst="rect">
            <a:avLst/>
          </a:prstGeom>
          <a:noFill/>
        </p:spPr>
        <p:txBody>
          <a:bodyPr wrap="square" rtlCol="0">
            <a:spAutoFit/>
          </a:bodyPr>
          <a:lstStyle/>
          <a:p>
            <a:pPr>
              <a:spcAft>
                <a:spcPts val="600"/>
              </a:spcAft>
            </a:pPr>
            <a:r>
              <a:rPr lang="pt-BR" sz="2000" dirty="0" smtClean="0"/>
              <a:t>Nós, participantes do Seminário ANABB, gestores de autogestões em saúde e representantes de entidades representativas de trabalhadores que tem assistência à saúde prestada por autogestão, após analisarmos os possíveis impactos e riscos de uma eventual aprovação das minutas de Resolução CGPAR, que procuram estabelecer parâmetros de governança e de custeio para limitar o compromisso das empresas estatais federais com a assistência à saúde de seus empregados da ativa e aposentados, manifestamo-nos aos demais trabalhadores em empresas estatais federais da seguinte forma:</a:t>
            </a:r>
          </a:p>
          <a:p>
            <a:pPr>
              <a:spcAft>
                <a:spcPts val="600"/>
              </a:spcAft>
            </a:pPr>
            <a:r>
              <a:rPr lang="pt-BR" sz="2000" dirty="0" smtClean="0"/>
              <a:t>As minutas de Resolução CGPAR, caso aprovadas, provocarão dificuldades de acesso aos serviços de assistência à saúde para os participantes de autogestões menores e imporão onerosidade excessiva para que os trabalhadores mantenham os direitos à atenção à saúde, duramente conquistados;</a:t>
            </a:r>
          </a:p>
        </p:txBody>
      </p:sp>
      <p:sp>
        <p:nvSpPr>
          <p:cNvPr id="4" name="Espaço Reservado para Rodapé 3"/>
          <p:cNvSpPr>
            <a:spLocks noGrp="1"/>
          </p:cNvSpPr>
          <p:nvPr>
            <p:ph type="ftr" sz="quarter" idx="11"/>
          </p:nvPr>
        </p:nvSpPr>
        <p:spPr/>
        <p:txBody>
          <a:bodyPr/>
          <a:lstStyle/>
          <a:p>
            <a:r>
              <a:rPr lang="pt-BR" smtClean="0"/>
              <a:t>Reunião Aposentados BB no Esoírito Santo</a:t>
            </a:r>
            <a:endParaRPr lang="pt-BR" dirty="0"/>
          </a:p>
        </p:txBody>
      </p:sp>
    </p:spTree>
    <p:extLst>
      <p:ext uri="{BB962C8B-B14F-4D97-AF65-F5344CB8AC3E}">
        <p14:creationId xmlns:p14="http://schemas.microsoft.com/office/powerpoint/2010/main" val="32039063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p:cNvSpPr txBox="1"/>
          <p:nvPr/>
        </p:nvSpPr>
        <p:spPr>
          <a:xfrm>
            <a:off x="1043608" y="332656"/>
            <a:ext cx="7488832" cy="1200329"/>
          </a:xfrm>
          <a:prstGeom prst="rect">
            <a:avLst/>
          </a:prstGeom>
          <a:noFill/>
        </p:spPr>
        <p:txBody>
          <a:bodyPr wrap="square" rtlCol="0">
            <a:spAutoFit/>
          </a:bodyPr>
          <a:lstStyle/>
          <a:p>
            <a:pPr algn="ctr"/>
            <a:r>
              <a:rPr lang="pt-BR" sz="3600" b="1" dirty="0" smtClean="0">
                <a:solidFill>
                  <a:schemeClr val="bg1"/>
                </a:solidFill>
                <a:effectLst>
                  <a:outerShdw blurRad="38100" dist="38100" dir="2700000" algn="tl">
                    <a:srgbClr val="000000">
                      <a:alpha val="43137"/>
                    </a:srgbClr>
                  </a:outerShdw>
                </a:effectLst>
              </a:rPr>
              <a:t>Seminário Nacional</a:t>
            </a:r>
          </a:p>
          <a:p>
            <a:pPr algn="ctr"/>
            <a:r>
              <a:rPr lang="pt-BR" sz="3600" b="1" dirty="0" smtClean="0">
                <a:solidFill>
                  <a:schemeClr val="bg1"/>
                </a:solidFill>
                <a:effectLst>
                  <a:outerShdw blurRad="38100" dist="38100" dir="2700000" algn="tl">
                    <a:srgbClr val="000000">
                      <a:alpha val="43137"/>
                    </a:srgbClr>
                  </a:outerShdw>
                </a:effectLst>
              </a:rPr>
              <a:t>Manifesto dos Participantes </a:t>
            </a:r>
            <a:endParaRPr lang="pt-BR" sz="3600" b="1" dirty="0">
              <a:solidFill>
                <a:schemeClr val="bg1"/>
              </a:solidFill>
              <a:effectLst>
                <a:outerShdw blurRad="38100" dist="38100" dir="2700000" algn="tl">
                  <a:srgbClr val="000000">
                    <a:alpha val="43137"/>
                  </a:srgbClr>
                </a:outerShdw>
              </a:effectLst>
            </a:endParaRPr>
          </a:p>
        </p:txBody>
      </p:sp>
      <p:sp>
        <p:nvSpPr>
          <p:cNvPr id="3" name="CaixaDeTexto 2"/>
          <p:cNvSpPr txBox="1"/>
          <p:nvPr/>
        </p:nvSpPr>
        <p:spPr>
          <a:xfrm>
            <a:off x="251520" y="2178437"/>
            <a:ext cx="8784976" cy="3554819"/>
          </a:xfrm>
          <a:prstGeom prst="rect">
            <a:avLst/>
          </a:prstGeom>
          <a:noFill/>
        </p:spPr>
        <p:txBody>
          <a:bodyPr wrap="square" rtlCol="0">
            <a:spAutoFit/>
          </a:bodyPr>
          <a:lstStyle/>
          <a:p>
            <a:pPr>
              <a:spcAft>
                <a:spcPts val="600"/>
              </a:spcAft>
            </a:pPr>
            <a:r>
              <a:rPr lang="pt-BR" sz="2000" dirty="0" smtClean="0"/>
              <a:t>Neste cenário complexo da conjuntura nacional, com retirada de direitos, faz-se necessária a unidade dos trabalhadores das empresas estatais federais no processo de resistência para manutenção dos direitos conquistados;</a:t>
            </a:r>
          </a:p>
          <a:p>
            <a:r>
              <a:rPr lang="pt-BR" sz="2000" dirty="0" smtClean="0"/>
              <a:t>Desta forma, assumimos o compromisso de buscar a unidade na ação para defesa das autogestões em saúde, como instrumento para garantir a maior cobertura de assistência à saúde, a custos suportáveis para os trabalhadores, difundindo os dados e os debates aqui ocorridos, para os demais trabalhadores das empresas estatais federais, por meio de suas entidades representativas.</a:t>
            </a:r>
          </a:p>
          <a:p>
            <a:endParaRPr lang="pt-BR" sz="2000" dirty="0" smtClean="0"/>
          </a:p>
          <a:p>
            <a:pPr algn="ctr"/>
            <a:r>
              <a:rPr lang="pt-BR" sz="2000" b="1" i="1" dirty="0" smtClean="0"/>
              <a:t>Participantes do Seminário ANABB: Minutas de Resoluções CGPAR</a:t>
            </a:r>
          </a:p>
          <a:p>
            <a:pPr algn="ctr"/>
            <a:r>
              <a:rPr lang="pt-BR" sz="2000" b="1" i="1" dirty="0" smtClean="0"/>
              <a:t>realizado em 15/09/2017</a:t>
            </a:r>
          </a:p>
        </p:txBody>
      </p:sp>
      <p:sp>
        <p:nvSpPr>
          <p:cNvPr id="4" name="Espaço Reservado para Rodapé 3"/>
          <p:cNvSpPr>
            <a:spLocks noGrp="1"/>
          </p:cNvSpPr>
          <p:nvPr>
            <p:ph type="ftr" sz="quarter" idx="11"/>
          </p:nvPr>
        </p:nvSpPr>
        <p:spPr/>
        <p:txBody>
          <a:bodyPr/>
          <a:lstStyle/>
          <a:p>
            <a:r>
              <a:rPr lang="pt-BR" smtClean="0"/>
              <a:t>Reunião Aposentados BB no Esoírito Santo</a:t>
            </a:r>
            <a:endParaRPr lang="pt-BR" dirty="0"/>
          </a:p>
        </p:txBody>
      </p:sp>
    </p:spTree>
    <p:extLst>
      <p:ext uri="{BB962C8B-B14F-4D97-AF65-F5344CB8AC3E}">
        <p14:creationId xmlns:p14="http://schemas.microsoft.com/office/powerpoint/2010/main" val="32039063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p:cNvSpPr txBox="1"/>
          <p:nvPr/>
        </p:nvSpPr>
        <p:spPr>
          <a:xfrm>
            <a:off x="1043608" y="404664"/>
            <a:ext cx="7488832" cy="1200329"/>
          </a:xfrm>
          <a:prstGeom prst="rect">
            <a:avLst/>
          </a:prstGeom>
          <a:noFill/>
        </p:spPr>
        <p:txBody>
          <a:bodyPr wrap="square" rtlCol="0">
            <a:spAutoFit/>
          </a:bodyPr>
          <a:lstStyle/>
          <a:p>
            <a:pPr algn="ctr"/>
            <a:r>
              <a:rPr lang="pt-BR" sz="3600" b="1" dirty="0" smtClean="0">
                <a:solidFill>
                  <a:schemeClr val="bg1"/>
                </a:solidFill>
                <a:effectLst>
                  <a:outerShdw blurRad="38100" dist="38100" dir="2700000" algn="tl">
                    <a:srgbClr val="000000">
                      <a:alpha val="43137"/>
                    </a:srgbClr>
                  </a:outerShdw>
                </a:effectLst>
              </a:rPr>
              <a:t>Da Constitucionalidade ou Legalidade das Resoluções</a:t>
            </a:r>
            <a:endParaRPr lang="pt-BR" sz="3600" b="1" dirty="0">
              <a:solidFill>
                <a:schemeClr val="bg1"/>
              </a:solidFill>
              <a:effectLst>
                <a:outerShdw blurRad="38100" dist="38100" dir="2700000" algn="tl">
                  <a:srgbClr val="000000">
                    <a:alpha val="43137"/>
                  </a:srgbClr>
                </a:outerShdw>
              </a:effectLst>
            </a:endParaRPr>
          </a:p>
        </p:txBody>
      </p:sp>
      <p:sp>
        <p:nvSpPr>
          <p:cNvPr id="3" name="CaixaDeTexto 2"/>
          <p:cNvSpPr txBox="1"/>
          <p:nvPr/>
        </p:nvSpPr>
        <p:spPr>
          <a:xfrm>
            <a:off x="251520" y="3299500"/>
            <a:ext cx="8599168" cy="1569660"/>
          </a:xfrm>
          <a:prstGeom prst="rect">
            <a:avLst/>
          </a:prstGeom>
          <a:noFill/>
        </p:spPr>
        <p:txBody>
          <a:bodyPr wrap="square" rtlCol="0">
            <a:spAutoFit/>
          </a:bodyPr>
          <a:lstStyle/>
          <a:p>
            <a:pPr>
              <a:spcAft>
                <a:spcPts val="1800"/>
              </a:spcAft>
            </a:pPr>
            <a:r>
              <a:rPr lang="pt-BR" sz="2400" dirty="0" smtClean="0"/>
              <a:t>A análise da constitucionalidade e da legalidade das Resoluções, caso editadas, será realizada conjuntamente pelos advogados da ANABB, de outras entidades representativas de funcionários de empresas estatais federais, de autogestões e da UNIDAS.</a:t>
            </a:r>
            <a:endParaRPr lang="pt-BR" sz="2200" dirty="0" smtClean="0"/>
          </a:p>
        </p:txBody>
      </p:sp>
      <p:sp>
        <p:nvSpPr>
          <p:cNvPr id="4" name="Espaço Reservado para Rodapé 3"/>
          <p:cNvSpPr>
            <a:spLocks noGrp="1"/>
          </p:cNvSpPr>
          <p:nvPr>
            <p:ph type="ftr" sz="quarter" idx="11"/>
          </p:nvPr>
        </p:nvSpPr>
        <p:spPr/>
        <p:txBody>
          <a:bodyPr/>
          <a:lstStyle/>
          <a:p>
            <a:r>
              <a:rPr lang="pt-BR" smtClean="0"/>
              <a:t>Reunião Aposentados BB no Esoírito Santo</a:t>
            </a:r>
            <a:endParaRPr lang="pt-BR" dirty="0"/>
          </a:p>
        </p:txBody>
      </p:sp>
    </p:spTree>
    <p:extLst>
      <p:ext uri="{BB962C8B-B14F-4D97-AF65-F5344CB8AC3E}">
        <p14:creationId xmlns:p14="http://schemas.microsoft.com/office/powerpoint/2010/main" val="32039063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p:cNvSpPr txBox="1"/>
          <p:nvPr/>
        </p:nvSpPr>
        <p:spPr>
          <a:xfrm>
            <a:off x="467544" y="622429"/>
            <a:ext cx="8352928" cy="646331"/>
          </a:xfrm>
          <a:prstGeom prst="rect">
            <a:avLst/>
          </a:prstGeom>
          <a:noFill/>
        </p:spPr>
        <p:txBody>
          <a:bodyPr wrap="square" rtlCol="0">
            <a:spAutoFit/>
          </a:bodyPr>
          <a:lstStyle/>
          <a:p>
            <a:pPr algn="ctr"/>
            <a:r>
              <a:rPr lang="pt-BR" sz="3600" b="1" dirty="0" smtClean="0">
                <a:solidFill>
                  <a:schemeClr val="bg1"/>
                </a:solidFill>
                <a:effectLst>
                  <a:outerShdw blurRad="38100" dist="38100" dir="2700000" algn="tl">
                    <a:srgbClr val="000000">
                      <a:alpha val="43137"/>
                    </a:srgbClr>
                  </a:outerShdw>
                </a:effectLst>
              </a:rPr>
              <a:t>Minutas Resoluções CGPAR</a:t>
            </a:r>
            <a:endParaRPr lang="pt-BR" sz="2400" b="1" dirty="0">
              <a:solidFill>
                <a:schemeClr val="bg1"/>
              </a:solidFill>
              <a:effectLst>
                <a:outerShdw blurRad="38100" dist="38100" dir="2700000" algn="tl">
                  <a:srgbClr val="000000">
                    <a:alpha val="43137"/>
                  </a:srgbClr>
                </a:outerShdw>
              </a:effectLst>
            </a:endParaRPr>
          </a:p>
        </p:txBody>
      </p:sp>
      <p:sp>
        <p:nvSpPr>
          <p:cNvPr id="15" name="CaixaDeTexto 14"/>
          <p:cNvSpPr txBox="1"/>
          <p:nvPr/>
        </p:nvSpPr>
        <p:spPr>
          <a:xfrm>
            <a:off x="490181" y="2708920"/>
            <a:ext cx="8114267" cy="2739211"/>
          </a:xfrm>
          <a:prstGeom prst="rect">
            <a:avLst/>
          </a:prstGeom>
          <a:noFill/>
        </p:spPr>
        <p:txBody>
          <a:bodyPr wrap="square" rtlCol="0">
            <a:spAutoFit/>
          </a:bodyPr>
          <a:lstStyle/>
          <a:p>
            <a:pPr>
              <a:spcAft>
                <a:spcPts val="1200"/>
              </a:spcAft>
            </a:pPr>
            <a:r>
              <a:rPr lang="pt-BR" sz="2400" b="1" dirty="0" smtClean="0"/>
              <a:t>Criação: </a:t>
            </a:r>
            <a:r>
              <a:rPr lang="pt-BR" sz="2000" dirty="0" smtClean="0"/>
              <a:t>Decreto nº 6.021, de 22/01/2007</a:t>
            </a:r>
            <a:r>
              <a:rPr lang="pt-BR" sz="2400" dirty="0" smtClean="0"/>
              <a:t>.</a:t>
            </a:r>
          </a:p>
          <a:p>
            <a:r>
              <a:rPr lang="pt-BR" sz="2400" b="1" dirty="0" smtClean="0"/>
              <a:t>Composição:</a:t>
            </a:r>
          </a:p>
          <a:p>
            <a:pPr marL="180000">
              <a:buFont typeface="Arial" pitchFamily="34" charset="0"/>
              <a:buChar char="•"/>
            </a:pPr>
            <a:r>
              <a:rPr lang="pt-BR" sz="2000" dirty="0" smtClean="0"/>
              <a:t>    Ministro do Planejamento, Orçamento e Gestão</a:t>
            </a:r>
          </a:p>
          <a:p>
            <a:pPr marL="180000">
              <a:buFont typeface="Arial" pitchFamily="34" charset="0"/>
              <a:buChar char="•"/>
            </a:pPr>
            <a:r>
              <a:rPr lang="pt-BR" sz="2000" dirty="0" smtClean="0"/>
              <a:t>    Ministro da Fazenda</a:t>
            </a:r>
          </a:p>
          <a:p>
            <a:pPr marL="180000">
              <a:spcAft>
                <a:spcPts val="1200"/>
              </a:spcAft>
              <a:buFont typeface="Arial" pitchFamily="34" charset="0"/>
              <a:buChar char="•"/>
            </a:pPr>
            <a:r>
              <a:rPr lang="pt-BR" sz="2000" dirty="0" smtClean="0"/>
              <a:t>    Chefe da Casa Civil da Presidência da República</a:t>
            </a:r>
            <a:endParaRPr lang="pt-BR" sz="2400" dirty="0" smtClean="0"/>
          </a:p>
          <a:p>
            <a:r>
              <a:rPr lang="pt-BR" sz="2400" b="1" dirty="0" smtClean="0"/>
              <a:t>Finalidade: </a:t>
            </a:r>
            <a:r>
              <a:rPr lang="pt-BR" sz="2000" dirty="0" smtClean="0"/>
              <a:t>Tratar da governança corporativa nas empresas estatais federais e da administração de participações societárias da União</a:t>
            </a:r>
            <a:endParaRPr lang="pt-BR" sz="2400" dirty="0"/>
          </a:p>
        </p:txBody>
      </p:sp>
      <p:sp>
        <p:nvSpPr>
          <p:cNvPr id="9" name="Espaço Reservado para Rodapé 8"/>
          <p:cNvSpPr>
            <a:spLocks noGrp="1"/>
          </p:cNvSpPr>
          <p:nvPr>
            <p:ph type="ftr" sz="quarter" idx="11"/>
          </p:nvPr>
        </p:nvSpPr>
        <p:spPr/>
        <p:txBody>
          <a:bodyPr/>
          <a:lstStyle/>
          <a:p>
            <a:r>
              <a:rPr lang="pt-BR" smtClean="0"/>
              <a:t>Reunião Aposentados BB no Esoírito Santo</a:t>
            </a:r>
            <a:endParaRPr lang="pt-BR" dirty="0"/>
          </a:p>
        </p:txBody>
      </p:sp>
      <p:sp>
        <p:nvSpPr>
          <p:cNvPr id="8" name="CaixaDeTexto 7"/>
          <p:cNvSpPr txBox="1"/>
          <p:nvPr/>
        </p:nvSpPr>
        <p:spPr>
          <a:xfrm>
            <a:off x="395536" y="1628800"/>
            <a:ext cx="8352928" cy="830997"/>
          </a:xfrm>
          <a:prstGeom prst="rect">
            <a:avLst/>
          </a:prstGeom>
          <a:noFill/>
        </p:spPr>
        <p:txBody>
          <a:bodyPr wrap="square" rtlCol="0">
            <a:spAutoFit/>
          </a:bodyPr>
          <a:lstStyle/>
          <a:p>
            <a:pPr algn="ctr"/>
            <a:r>
              <a:rPr lang="pt-BR" sz="2400" b="1" dirty="0" smtClean="0">
                <a:effectLst>
                  <a:outerShdw blurRad="38100" dist="38100" dir="2700000" algn="tl">
                    <a:srgbClr val="000000">
                      <a:alpha val="43137"/>
                    </a:srgbClr>
                  </a:outerShdw>
                </a:effectLst>
              </a:rPr>
              <a:t>CGPAR - Comissão Interministerial de Governança Corporativa e de Administração de Participações Societárias da União</a:t>
            </a:r>
            <a:endParaRPr lang="pt-BR"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189415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ço Reservado para Rodapé 8"/>
          <p:cNvSpPr>
            <a:spLocks noGrp="1"/>
          </p:cNvSpPr>
          <p:nvPr>
            <p:ph type="ftr" sz="quarter" idx="11"/>
          </p:nvPr>
        </p:nvSpPr>
        <p:spPr/>
        <p:txBody>
          <a:bodyPr/>
          <a:lstStyle/>
          <a:p>
            <a:r>
              <a:rPr lang="pt-BR" smtClean="0"/>
              <a:t>Reunião Aposentados BB no Esoírito Santo</a:t>
            </a:r>
            <a:endParaRPr lang="pt-BR" dirty="0"/>
          </a:p>
        </p:txBody>
      </p:sp>
      <p:sp>
        <p:nvSpPr>
          <p:cNvPr id="16" name="CaixaDeTexto 15"/>
          <p:cNvSpPr txBox="1"/>
          <p:nvPr/>
        </p:nvSpPr>
        <p:spPr>
          <a:xfrm>
            <a:off x="539552" y="1628801"/>
            <a:ext cx="8352928" cy="2954655"/>
          </a:xfrm>
          <a:prstGeom prst="rect">
            <a:avLst/>
          </a:prstGeom>
          <a:noFill/>
        </p:spPr>
        <p:txBody>
          <a:bodyPr wrap="square" rtlCol="0">
            <a:spAutoFit/>
          </a:bodyPr>
          <a:lstStyle/>
          <a:p>
            <a:r>
              <a:rPr lang="pt-BR" sz="2400" b="1" dirty="0" smtClean="0">
                <a:cs typeface="Arial" pitchFamily="34" charset="0"/>
              </a:rPr>
              <a:t>Decreto 6021, de 22/01/2007</a:t>
            </a:r>
          </a:p>
          <a:p>
            <a:endParaRPr lang="pt-BR" sz="2400" dirty="0" smtClean="0">
              <a:cs typeface="Arial" pitchFamily="34" charset="0"/>
            </a:endParaRPr>
          </a:p>
          <a:p>
            <a:r>
              <a:rPr lang="pt-BR" sz="2400" dirty="0" smtClean="0">
                <a:cs typeface="Arial" pitchFamily="34" charset="0"/>
              </a:rPr>
              <a:t>São consideradas empresas estatais federais as empresas públicas, sociedades de economia mista, suas subsidiárias e controladas e demais sociedades em que a União, direta ou indiretamente, detém a maioria do capital social com direito a voto.</a:t>
            </a:r>
          </a:p>
          <a:p>
            <a:endParaRPr lang="pt-BR" dirty="0" smtClean="0"/>
          </a:p>
        </p:txBody>
      </p:sp>
      <p:sp>
        <p:nvSpPr>
          <p:cNvPr id="5" name="CaixaDeTexto 4"/>
          <p:cNvSpPr txBox="1"/>
          <p:nvPr/>
        </p:nvSpPr>
        <p:spPr>
          <a:xfrm>
            <a:off x="467544" y="620688"/>
            <a:ext cx="8352928" cy="646331"/>
          </a:xfrm>
          <a:prstGeom prst="rect">
            <a:avLst/>
          </a:prstGeom>
          <a:noFill/>
        </p:spPr>
        <p:txBody>
          <a:bodyPr wrap="square" rtlCol="0">
            <a:spAutoFit/>
          </a:bodyPr>
          <a:lstStyle/>
          <a:p>
            <a:pPr algn="ctr"/>
            <a:r>
              <a:rPr lang="pt-BR" sz="3600" b="1" dirty="0" smtClean="0">
                <a:solidFill>
                  <a:schemeClr val="bg1"/>
                </a:solidFill>
                <a:effectLst>
                  <a:outerShdw blurRad="38100" dist="38100" dir="2700000" algn="tl">
                    <a:srgbClr val="000000">
                      <a:alpha val="43137"/>
                    </a:srgbClr>
                  </a:outerShdw>
                </a:effectLst>
              </a:rPr>
              <a:t>Minutas Resoluções CGPAR</a:t>
            </a:r>
            <a:endParaRPr lang="pt-BR" sz="2400" b="1" dirty="0">
              <a:solidFill>
                <a:schemeClr val="bg1"/>
              </a:solidFill>
              <a:effectLst>
                <a:outerShdw blurRad="38100" dist="38100" dir="2700000" algn="tl">
                  <a:srgbClr val="000000">
                    <a:alpha val="43137"/>
                  </a:srgbClr>
                </a:outerShdw>
              </a:effectLst>
            </a:endParaRPr>
          </a:p>
        </p:txBody>
      </p:sp>
      <p:graphicFrame>
        <p:nvGraphicFramePr>
          <p:cNvPr id="7" name="Tabela 6"/>
          <p:cNvGraphicFramePr>
            <a:graphicFrameLocks noGrp="1"/>
          </p:cNvGraphicFramePr>
          <p:nvPr/>
        </p:nvGraphicFramePr>
        <p:xfrm>
          <a:off x="1524000" y="4465920"/>
          <a:ext cx="6096000" cy="1483360"/>
        </p:xfrm>
        <a:graphic>
          <a:graphicData uri="http://schemas.openxmlformats.org/drawingml/2006/table">
            <a:tbl>
              <a:tblPr firstRow="1" bandRow="1">
                <a:tableStyleId>{7E9639D4-E3E2-4D34-9284-5A2195B3D0D7}</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pPr algn="ctr"/>
                      <a:r>
                        <a:rPr lang="pt-BR" dirty="0" smtClean="0"/>
                        <a:t>Sociedades  Economia Mista</a:t>
                      </a:r>
                      <a:endParaRPr lang="pt-BR" dirty="0"/>
                    </a:p>
                  </a:txBody>
                  <a:tcPr/>
                </a:tc>
                <a:tc>
                  <a:txBody>
                    <a:bodyPr/>
                    <a:lstStyle/>
                    <a:p>
                      <a:pPr algn="ctr"/>
                      <a:r>
                        <a:rPr lang="pt-BR" dirty="0" smtClean="0"/>
                        <a:t>Empresas Públicas</a:t>
                      </a:r>
                      <a:endParaRPr lang="pt-BR" dirty="0"/>
                    </a:p>
                  </a:txBody>
                  <a:tcPr/>
                </a:tc>
                <a:extLst>
                  <a:ext uri="{0D108BD9-81ED-4DB2-BD59-A6C34878D82A}">
                    <a16:rowId xmlns:a16="http://schemas.microsoft.com/office/drawing/2014/main" val="10000"/>
                  </a:ext>
                </a:extLst>
              </a:tr>
              <a:tr h="370840">
                <a:tc>
                  <a:txBody>
                    <a:bodyPr/>
                    <a:lstStyle/>
                    <a:p>
                      <a:pPr algn="ctr"/>
                      <a:r>
                        <a:rPr lang="pt-BR" dirty="0" smtClean="0"/>
                        <a:t>Banco do Brasil S.A.</a:t>
                      </a:r>
                      <a:endParaRPr lang="pt-BR" dirty="0"/>
                    </a:p>
                  </a:txBody>
                  <a:tcPr/>
                </a:tc>
                <a:tc>
                  <a:txBody>
                    <a:bodyPr/>
                    <a:lstStyle/>
                    <a:p>
                      <a:pPr algn="ctr"/>
                      <a:r>
                        <a:rPr lang="pt-BR" dirty="0" smtClean="0"/>
                        <a:t>Caixa Econômica Federal</a:t>
                      </a:r>
                      <a:endParaRPr lang="pt-BR" dirty="0"/>
                    </a:p>
                  </a:txBody>
                  <a:tcPr/>
                </a:tc>
                <a:extLst>
                  <a:ext uri="{0D108BD9-81ED-4DB2-BD59-A6C34878D82A}">
                    <a16:rowId xmlns:a16="http://schemas.microsoft.com/office/drawing/2014/main" val="10001"/>
                  </a:ext>
                </a:extLst>
              </a:tr>
              <a:tr h="370840">
                <a:tc>
                  <a:txBody>
                    <a:bodyPr/>
                    <a:lstStyle/>
                    <a:p>
                      <a:pPr algn="ctr"/>
                      <a:r>
                        <a:rPr lang="pt-BR" dirty="0" smtClean="0"/>
                        <a:t>Petrobrás</a:t>
                      </a:r>
                      <a:r>
                        <a:rPr lang="pt-BR" baseline="0" dirty="0" smtClean="0"/>
                        <a:t> S.A.</a:t>
                      </a:r>
                      <a:endParaRPr lang="pt-BR" dirty="0"/>
                    </a:p>
                  </a:txBody>
                  <a:tcPr/>
                </a:tc>
                <a:tc>
                  <a:txBody>
                    <a:bodyPr/>
                    <a:lstStyle/>
                    <a:p>
                      <a:pPr algn="ctr"/>
                      <a:r>
                        <a:rPr lang="pt-BR" dirty="0" smtClean="0"/>
                        <a:t>Empresa Correios e Telégrafos</a:t>
                      </a:r>
                      <a:endParaRPr lang="pt-BR" dirty="0"/>
                    </a:p>
                  </a:txBody>
                  <a:tcPr/>
                </a:tc>
                <a:extLst>
                  <a:ext uri="{0D108BD9-81ED-4DB2-BD59-A6C34878D82A}">
                    <a16:rowId xmlns:a16="http://schemas.microsoft.com/office/drawing/2014/main" val="10002"/>
                  </a:ext>
                </a:extLst>
              </a:tr>
              <a:tr h="370840">
                <a:tc>
                  <a:txBody>
                    <a:bodyPr/>
                    <a:lstStyle/>
                    <a:p>
                      <a:pPr algn="ctr"/>
                      <a:r>
                        <a:rPr lang="pt-BR" dirty="0" smtClean="0"/>
                        <a:t>Embratel S.A.</a:t>
                      </a:r>
                      <a:endParaRPr lang="pt-BR" dirty="0"/>
                    </a:p>
                  </a:txBody>
                  <a:tcPr/>
                </a:tc>
                <a:tc>
                  <a:txBody>
                    <a:bodyPr/>
                    <a:lstStyle/>
                    <a:p>
                      <a:pPr algn="ctr"/>
                      <a:r>
                        <a:rPr lang="pt-BR" dirty="0" smtClean="0"/>
                        <a:t>CODEVASF</a:t>
                      </a:r>
                      <a:endParaRPr lang="pt-BR"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6189415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62670"/>
            <a:ext cx="8229600" cy="850106"/>
          </a:xfrm>
        </p:spPr>
        <p:txBody>
          <a:bodyPr>
            <a:normAutofit/>
          </a:bodyPr>
          <a:lstStyle/>
          <a:p>
            <a:r>
              <a:rPr lang="pt-BR" sz="3600" b="1" dirty="0" smtClean="0">
                <a:solidFill>
                  <a:schemeClr val="bg1"/>
                </a:solidFill>
                <a:effectLst>
                  <a:outerShdw blurRad="38100" dist="38100" dir="2700000" algn="tl">
                    <a:srgbClr val="000000">
                      <a:alpha val="43137"/>
                    </a:srgbClr>
                  </a:outerShdw>
                </a:effectLst>
              </a:rPr>
              <a:t>Minutas Resoluções CGPAR</a:t>
            </a:r>
          </a:p>
        </p:txBody>
      </p:sp>
      <p:sp>
        <p:nvSpPr>
          <p:cNvPr id="4" name="Espaço Reservado para Rodapé 3"/>
          <p:cNvSpPr>
            <a:spLocks noGrp="1"/>
          </p:cNvSpPr>
          <p:nvPr>
            <p:ph type="ftr" sz="quarter" idx="11"/>
          </p:nvPr>
        </p:nvSpPr>
        <p:spPr/>
        <p:txBody>
          <a:bodyPr/>
          <a:lstStyle/>
          <a:p>
            <a:r>
              <a:rPr lang="pt-BR" smtClean="0"/>
              <a:t>Reunião Aposentados BB no Esoírito Santo</a:t>
            </a:r>
            <a:endParaRPr lang="pt-BR" dirty="0"/>
          </a:p>
        </p:txBody>
      </p:sp>
      <p:sp>
        <p:nvSpPr>
          <p:cNvPr id="5" name="Espaço Reservado para Conteúdo 4"/>
          <p:cNvSpPr txBox="1">
            <a:spLocks noGrp="1"/>
          </p:cNvSpPr>
          <p:nvPr>
            <p:ph idx="1"/>
          </p:nvPr>
        </p:nvSpPr>
        <p:spPr>
          <a:xfrm>
            <a:off x="457200" y="1866304"/>
            <a:ext cx="8229600" cy="4154984"/>
          </a:xfrm>
          <a:prstGeom prst="rect">
            <a:avLst/>
          </a:prstGeom>
          <a:noFill/>
        </p:spPr>
        <p:txBody>
          <a:bodyPr wrap="square" rtlCol="0">
            <a:spAutoFit/>
          </a:bodyPr>
          <a:lstStyle/>
          <a:p>
            <a:pPr algn="ctr">
              <a:buNone/>
            </a:pPr>
            <a:r>
              <a:rPr lang="pt-BR" sz="2400" b="1" dirty="0" smtClean="0"/>
              <a:t>Objetivos das Minutas de Resoluções CGPAR</a:t>
            </a:r>
          </a:p>
          <a:p>
            <a:pPr algn="ctr">
              <a:buNone/>
            </a:pPr>
            <a:endParaRPr lang="pt-BR" sz="2400" b="1" dirty="0" smtClean="0"/>
          </a:p>
          <a:p>
            <a:pPr marL="457200" indent="-457200" algn="just">
              <a:buFont typeface="+mj-lt"/>
              <a:buAutoNum type="arabicPeriod"/>
            </a:pPr>
            <a:r>
              <a:rPr lang="pt-BR" sz="2400" dirty="0" smtClean="0"/>
              <a:t>Estabelecer diretrizes e parâmetros mínimos </a:t>
            </a:r>
            <a:r>
              <a:rPr lang="pt-BR" sz="2400" b="1" dirty="0" smtClean="0"/>
              <a:t>de governança </a:t>
            </a:r>
            <a:r>
              <a:rPr lang="pt-BR" sz="2400" dirty="0" smtClean="0"/>
              <a:t>para as empresas estatais federais sobre benefícios de assistência à saúde de </a:t>
            </a:r>
            <a:r>
              <a:rPr lang="pt-BR" sz="2400" b="1" dirty="0" smtClean="0"/>
              <a:t>autogestão</a:t>
            </a:r>
            <a:r>
              <a:rPr lang="pt-BR" sz="2400" dirty="0" smtClean="0"/>
              <a:t>.</a:t>
            </a:r>
          </a:p>
          <a:p>
            <a:pPr marL="457200" indent="-457200" algn="just">
              <a:buFont typeface="+mj-lt"/>
              <a:buAutoNum type="arabicPeriod"/>
            </a:pPr>
            <a:endParaRPr lang="pt-BR" sz="2400" dirty="0" smtClean="0"/>
          </a:p>
          <a:p>
            <a:pPr marL="457200" indent="-457200" algn="just">
              <a:buFont typeface="+mj-lt"/>
              <a:buAutoNum type="arabicPeriod"/>
            </a:pPr>
            <a:r>
              <a:rPr lang="pt-BR" sz="2400" dirty="0" smtClean="0"/>
              <a:t>Estabelecer diretrizes e parâmetros para </a:t>
            </a:r>
            <a:r>
              <a:rPr lang="pt-BR" sz="2400" b="1" dirty="0" smtClean="0"/>
              <a:t>o custeio </a:t>
            </a:r>
            <a:r>
              <a:rPr lang="pt-BR" sz="2400" dirty="0" smtClean="0"/>
              <a:t>das empresas estatais federais sobre benefícios de assistência à saúde de </a:t>
            </a:r>
            <a:r>
              <a:rPr lang="pt-BR" sz="2400" b="1" dirty="0" smtClean="0"/>
              <a:t>autogestão</a:t>
            </a:r>
            <a:r>
              <a:rPr lang="pt-BR" sz="2400" dirty="0" smtClean="0"/>
              <a:t>.</a:t>
            </a:r>
          </a:p>
          <a:p>
            <a:pPr marL="457200" indent="-457200" algn="just">
              <a:buFont typeface="+mj-lt"/>
              <a:buAutoNum type="arabicPeriod"/>
            </a:pPr>
            <a:endParaRPr lang="pt-BR"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13792"/>
            <a:ext cx="8229600" cy="1143000"/>
          </a:xfrm>
        </p:spPr>
        <p:txBody>
          <a:bodyPr>
            <a:normAutofit/>
          </a:bodyPr>
          <a:lstStyle/>
          <a:p>
            <a:r>
              <a:rPr lang="pt-BR" sz="3600" b="1" dirty="0" smtClean="0">
                <a:solidFill>
                  <a:schemeClr val="bg1"/>
                </a:solidFill>
                <a:effectLst>
                  <a:outerShdw blurRad="38100" dist="38100" dir="2700000" algn="tl">
                    <a:srgbClr val="000000">
                      <a:alpha val="43137"/>
                    </a:srgbClr>
                  </a:outerShdw>
                </a:effectLst>
              </a:rPr>
              <a:t>Minutas Resoluções CGPAR</a:t>
            </a:r>
            <a:endParaRPr lang="pt-BR" sz="3600" dirty="0">
              <a:solidFill>
                <a:schemeClr val="bg1"/>
              </a:solidFill>
              <a:effectLst>
                <a:outerShdw blurRad="38100" dist="38100" dir="2700000" algn="tl">
                  <a:srgbClr val="000000">
                    <a:alpha val="43137"/>
                  </a:srgbClr>
                </a:outerShdw>
              </a:effectLst>
            </a:endParaRPr>
          </a:p>
        </p:txBody>
      </p:sp>
      <p:sp>
        <p:nvSpPr>
          <p:cNvPr id="4" name="Espaço Reservado para Rodapé 3"/>
          <p:cNvSpPr>
            <a:spLocks noGrp="1"/>
          </p:cNvSpPr>
          <p:nvPr>
            <p:ph type="ftr" sz="quarter" idx="11"/>
          </p:nvPr>
        </p:nvSpPr>
        <p:spPr/>
        <p:txBody>
          <a:bodyPr/>
          <a:lstStyle/>
          <a:p>
            <a:r>
              <a:rPr lang="pt-BR" smtClean="0"/>
              <a:t>Reunião Aposentados BB no Esoírito Santo</a:t>
            </a:r>
            <a:endParaRPr lang="pt-BR" dirty="0"/>
          </a:p>
        </p:txBody>
      </p:sp>
      <p:sp>
        <p:nvSpPr>
          <p:cNvPr id="5" name="Espaço Reservado para Conteúdo 4"/>
          <p:cNvSpPr txBox="1">
            <a:spLocks noGrp="1"/>
          </p:cNvSpPr>
          <p:nvPr>
            <p:ph idx="1"/>
          </p:nvPr>
        </p:nvSpPr>
        <p:spPr>
          <a:xfrm>
            <a:off x="457200" y="1844824"/>
            <a:ext cx="8229600" cy="4087273"/>
          </a:xfrm>
          <a:prstGeom prst="rect">
            <a:avLst/>
          </a:prstGeom>
          <a:noFill/>
        </p:spPr>
        <p:txBody>
          <a:bodyPr wrap="square" rtlCol="0">
            <a:spAutoFit/>
          </a:bodyPr>
          <a:lstStyle/>
          <a:p>
            <a:pPr algn="ctr">
              <a:spcBef>
                <a:spcPts val="0"/>
              </a:spcBef>
              <a:spcAft>
                <a:spcPts val="1800"/>
              </a:spcAft>
              <a:buNone/>
            </a:pPr>
            <a:r>
              <a:rPr lang="pt-BR" sz="2400" b="1" dirty="0" smtClean="0"/>
              <a:t>Definições das Minutas de Resolução</a:t>
            </a:r>
          </a:p>
          <a:p>
            <a:pPr algn="just">
              <a:spcAft>
                <a:spcPts val="600"/>
              </a:spcAft>
              <a:buNone/>
            </a:pPr>
            <a:r>
              <a:rPr lang="pt-BR" sz="2400" u="sng" dirty="0" smtClean="0"/>
              <a:t>Benefício de assistência à saúde</a:t>
            </a:r>
            <a:r>
              <a:rPr lang="pt-BR" sz="2400" dirty="0" smtClean="0"/>
              <a:t>: </a:t>
            </a:r>
          </a:p>
          <a:p>
            <a:pPr lvl="1" algn="just">
              <a:spcBef>
                <a:spcPts val="0"/>
              </a:spcBef>
              <a:spcAft>
                <a:spcPts val="600"/>
              </a:spcAft>
            </a:pPr>
            <a:r>
              <a:rPr lang="pt-BR" sz="2000" dirty="0" smtClean="0"/>
              <a:t>Planos de saúde de autogestão</a:t>
            </a:r>
          </a:p>
          <a:p>
            <a:pPr lvl="1" algn="just">
              <a:spcBef>
                <a:spcPts val="0"/>
              </a:spcBef>
              <a:spcAft>
                <a:spcPts val="600"/>
              </a:spcAft>
            </a:pPr>
            <a:r>
              <a:rPr lang="pt-BR" sz="2000" dirty="0" smtClean="0"/>
              <a:t>Planos de saúde adquirido no mercado</a:t>
            </a:r>
          </a:p>
          <a:p>
            <a:pPr lvl="1" algn="just">
              <a:spcBef>
                <a:spcPts val="0"/>
              </a:spcBef>
              <a:spcAft>
                <a:spcPts val="600"/>
              </a:spcAft>
            </a:pPr>
            <a:r>
              <a:rPr lang="pt-BR" sz="2000" dirty="0" smtClean="0"/>
              <a:t>Reembolso de despesa com saúde</a:t>
            </a:r>
          </a:p>
          <a:p>
            <a:pPr lvl="1" algn="just">
              <a:spcBef>
                <a:spcPts val="0"/>
              </a:spcBef>
              <a:spcAft>
                <a:spcPts val="600"/>
              </a:spcAft>
            </a:pPr>
            <a:r>
              <a:rPr lang="pt-BR" sz="2000" dirty="0" smtClean="0"/>
              <a:t>Auxílios saúde</a:t>
            </a:r>
          </a:p>
          <a:p>
            <a:pPr algn="just">
              <a:spcAft>
                <a:spcPts val="600"/>
              </a:spcAft>
              <a:buNone/>
            </a:pPr>
            <a:r>
              <a:rPr lang="pt-BR" sz="2400" u="sng" dirty="0" smtClean="0"/>
              <a:t>Autogestão</a:t>
            </a:r>
            <a:r>
              <a:rPr lang="pt-BR" sz="2400" dirty="0" smtClean="0"/>
              <a:t>: </a:t>
            </a:r>
          </a:p>
          <a:p>
            <a:pPr lvl="1" algn="just">
              <a:spcAft>
                <a:spcPts val="600"/>
              </a:spcAft>
            </a:pPr>
            <a:r>
              <a:rPr lang="pt-BR" sz="2000" dirty="0" smtClean="0"/>
              <a:t>Operadora de autogestão (empresa)</a:t>
            </a:r>
          </a:p>
          <a:p>
            <a:pPr lvl="1" algn="just">
              <a:spcAft>
                <a:spcPts val="600"/>
              </a:spcAft>
            </a:pPr>
            <a:r>
              <a:rPr lang="pt-BR" sz="2000" dirty="0" smtClean="0"/>
              <a:t>Autogestão por RH (departamento na empresa)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13792"/>
            <a:ext cx="8229600" cy="1143000"/>
          </a:xfrm>
        </p:spPr>
        <p:txBody>
          <a:bodyPr>
            <a:normAutofit/>
          </a:bodyPr>
          <a:lstStyle/>
          <a:p>
            <a:r>
              <a:rPr lang="pt-BR" sz="3600" b="1" dirty="0" smtClean="0">
                <a:solidFill>
                  <a:schemeClr val="bg1"/>
                </a:solidFill>
                <a:effectLst>
                  <a:outerShdw blurRad="38100" dist="38100" dir="2700000" algn="tl">
                    <a:srgbClr val="000000">
                      <a:alpha val="43137"/>
                    </a:srgbClr>
                  </a:outerShdw>
                </a:effectLst>
              </a:rPr>
              <a:t>Minutas Resoluções CGPAR</a:t>
            </a:r>
            <a:endParaRPr lang="pt-BR" sz="3600" dirty="0">
              <a:solidFill>
                <a:schemeClr val="bg1"/>
              </a:solidFill>
              <a:effectLst>
                <a:outerShdw blurRad="38100" dist="38100" dir="2700000" algn="tl">
                  <a:srgbClr val="000000">
                    <a:alpha val="43137"/>
                  </a:srgbClr>
                </a:outerShdw>
              </a:effectLst>
            </a:endParaRPr>
          </a:p>
        </p:txBody>
      </p:sp>
      <p:sp>
        <p:nvSpPr>
          <p:cNvPr id="4" name="Espaço Reservado para Rodapé 3"/>
          <p:cNvSpPr>
            <a:spLocks noGrp="1"/>
          </p:cNvSpPr>
          <p:nvPr>
            <p:ph type="ftr" sz="quarter" idx="11"/>
          </p:nvPr>
        </p:nvSpPr>
        <p:spPr/>
        <p:txBody>
          <a:bodyPr/>
          <a:lstStyle/>
          <a:p>
            <a:r>
              <a:rPr lang="pt-BR" smtClean="0"/>
              <a:t>Reunião Aposentados BB no Esoírito Santo</a:t>
            </a:r>
            <a:endParaRPr lang="pt-BR" dirty="0"/>
          </a:p>
        </p:txBody>
      </p:sp>
      <p:sp>
        <p:nvSpPr>
          <p:cNvPr id="5" name="Espaço Reservado para Conteúdo 4"/>
          <p:cNvSpPr txBox="1">
            <a:spLocks noGrp="1"/>
          </p:cNvSpPr>
          <p:nvPr>
            <p:ph idx="1"/>
          </p:nvPr>
        </p:nvSpPr>
        <p:spPr>
          <a:xfrm>
            <a:off x="457200" y="2132856"/>
            <a:ext cx="8229600" cy="3130088"/>
          </a:xfrm>
          <a:prstGeom prst="rect">
            <a:avLst/>
          </a:prstGeom>
          <a:noFill/>
        </p:spPr>
        <p:txBody>
          <a:bodyPr wrap="square" rtlCol="0">
            <a:spAutoFit/>
          </a:bodyPr>
          <a:lstStyle/>
          <a:p>
            <a:pPr algn="just">
              <a:spcAft>
                <a:spcPts val="600"/>
              </a:spcAft>
              <a:buNone/>
            </a:pPr>
            <a:r>
              <a:rPr lang="pt-BR" sz="2400" dirty="0" smtClean="0"/>
              <a:t>Os </a:t>
            </a:r>
            <a:r>
              <a:rPr lang="pt-BR" sz="2400" dirty="0"/>
              <a:t>planos de saúde de </a:t>
            </a:r>
            <a:r>
              <a:rPr lang="pt-BR" sz="2400" dirty="0" smtClean="0"/>
              <a:t>autogestão são </a:t>
            </a:r>
            <a:r>
              <a:rPr lang="pt-BR" sz="2400" dirty="0"/>
              <a:t>regulados pela Lei n.º </a:t>
            </a:r>
            <a:r>
              <a:rPr lang="pt-BR" sz="2400" dirty="0" smtClean="0"/>
              <a:t>9.656/1998 e não </a:t>
            </a:r>
            <a:r>
              <a:rPr lang="pt-BR" sz="2400" dirty="0"/>
              <a:t>são considerados </a:t>
            </a:r>
            <a:r>
              <a:rPr lang="pt-BR" sz="2400" dirty="0" smtClean="0"/>
              <a:t>planos comerciais.</a:t>
            </a:r>
          </a:p>
          <a:p>
            <a:pPr algn="just">
              <a:spcAft>
                <a:spcPts val="600"/>
              </a:spcAft>
              <a:buNone/>
            </a:pPr>
            <a:endParaRPr lang="pt-BR" sz="2400" dirty="0" smtClean="0"/>
          </a:p>
          <a:p>
            <a:pPr algn="just">
              <a:spcAft>
                <a:spcPts val="600"/>
              </a:spcAft>
              <a:buNone/>
            </a:pPr>
            <a:r>
              <a:rPr lang="pt-BR" sz="2400" dirty="0" smtClean="0"/>
              <a:t>Autogestões são planos próprios das empresas, sindicatos e associações ligadas a trabalhadores, que administram os programas de assistência médica, sem fim lucrativo.</a:t>
            </a:r>
            <a:endParaRPr lang="pt-BR" sz="2400" dirty="0"/>
          </a:p>
          <a:p>
            <a:pPr marL="457200" indent="-457200" algn="ctr">
              <a:buNone/>
            </a:pPr>
            <a:endParaRPr lang="pt-BR"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31640" y="404664"/>
            <a:ext cx="7128792" cy="1143000"/>
          </a:xfrm>
        </p:spPr>
        <p:txBody>
          <a:bodyPr>
            <a:noAutofit/>
          </a:bodyPr>
          <a:lstStyle/>
          <a:p>
            <a:r>
              <a:rPr lang="pt-BR" sz="3600" b="1" dirty="0" smtClean="0">
                <a:solidFill>
                  <a:schemeClr val="bg1"/>
                </a:solidFill>
                <a:effectLst>
                  <a:outerShdw blurRad="38100" dist="38100" dir="2700000" algn="tl">
                    <a:srgbClr val="000000">
                      <a:alpha val="43137"/>
                    </a:srgbClr>
                  </a:outerShdw>
                </a:effectLst>
              </a:rPr>
              <a:t>Minuta Resolução CGPAR </a:t>
            </a:r>
            <a:br>
              <a:rPr lang="pt-BR" sz="3600" b="1" dirty="0" smtClean="0">
                <a:solidFill>
                  <a:schemeClr val="bg1"/>
                </a:solidFill>
                <a:effectLst>
                  <a:outerShdw blurRad="38100" dist="38100" dir="2700000" algn="tl">
                    <a:srgbClr val="000000">
                      <a:alpha val="43137"/>
                    </a:srgbClr>
                  </a:outerShdw>
                </a:effectLst>
              </a:rPr>
            </a:br>
            <a:r>
              <a:rPr lang="pt-BR" sz="3600" b="1" dirty="0" smtClean="0">
                <a:solidFill>
                  <a:schemeClr val="bg1"/>
                </a:solidFill>
                <a:effectLst>
                  <a:outerShdw blurRad="38100" dist="38100" dir="2700000" algn="tl">
                    <a:srgbClr val="000000">
                      <a:alpha val="43137"/>
                    </a:srgbClr>
                  </a:outerShdw>
                </a:effectLst>
              </a:rPr>
              <a:t>sobre Governança</a:t>
            </a:r>
          </a:p>
        </p:txBody>
      </p:sp>
      <p:sp>
        <p:nvSpPr>
          <p:cNvPr id="4" name="Espaço Reservado para Rodapé 3"/>
          <p:cNvSpPr>
            <a:spLocks noGrp="1"/>
          </p:cNvSpPr>
          <p:nvPr>
            <p:ph type="ftr" sz="quarter" idx="11"/>
          </p:nvPr>
        </p:nvSpPr>
        <p:spPr/>
        <p:txBody>
          <a:bodyPr/>
          <a:lstStyle/>
          <a:p>
            <a:r>
              <a:rPr lang="pt-BR" smtClean="0"/>
              <a:t>Reunião Aposentados BB no Esoírito Santo</a:t>
            </a:r>
            <a:endParaRPr lang="pt-BR" dirty="0"/>
          </a:p>
        </p:txBody>
      </p:sp>
      <p:sp>
        <p:nvSpPr>
          <p:cNvPr id="5" name="Espaço Reservado para Conteúdo 4"/>
          <p:cNvSpPr txBox="1">
            <a:spLocks noGrp="1"/>
          </p:cNvSpPr>
          <p:nvPr>
            <p:ph idx="1"/>
          </p:nvPr>
        </p:nvSpPr>
        <p:spPr>
          <a:xfrm>
            <a:off x="323528" y="1700808"/>
            <a:ext cx="8568952" cy="4524315"/>
          </a:xfrm>
          <a:prstGeom prst="rect">
            <a:avLst/>
          </a:prstGeom>
          <a:noFill/>
        </p:spPr>
        <p:txBody>
          <a:bodyPr wrap="square" rtlCol="0">
            <a:spAutoFit/>
          </a:bodyPr>
          <a:lstStyle/>
          <a:p>
            <a:pPr marL="457200" indent="-457200" algn="just">
              <a:buNone/>
            </a:pPr>
            <a:r>
              <a:rPr lang="pt-BR" sz="2400" dirty="0" smtClean="0"/>
              <a:t>Estabelece que as empresas estatais devem apresentar aos seus respectivos Conselhos de Administração, em maio de cada ano, relatório anual, contendo:</a:t>
            </a:r>
          </a:p>
          <a:p>
            <a:pPr marL="1257300" lvl="2" indent="-457200" algn="just">
              <a:buFont typeface="+mj-lt"/>
              <a:buAutoNum type="alphaLcPeriod"/>
            </a:pPr>
            <a:endParaRPr lang="pt-BR" sz="2000" dirty="0" smtClean="0"/>
          </a:p>
          <a:p>
            <a:pPr marL="1257300" lvl="2" indent="-457200" algn="just">
              <a:buFont typeface="+mj-lt"/>
              <a:buAutoNum type="alphaLcPeriod"/>
            </a:pPr>
            <a:r>
              <a:rPr lang="pt-BR" sz="2000" dirty="0" smtClean="0"/>
              <a:t>Percentual de participação no custeio;</a:t>
            </a:r>
          </a:p>
          <a:p>
            <a:pPr marL="1257300" lvl="2" indent="-457200" algn="just">
              <a:buFont typeface="+mj-lt"/>
              <a:buAutoNum type="alphaLcPeriod"/>
            </a:pPr>
            <a:r>
              <a:rPr lang="pt-BR" sz="2000" dirty="0" smtClean="0"/>
              <a:t>Perspectivas de receitas e custos para os próximos 3 anos;</a:t>
            </a:r>
          </a:p>
          <a:p>
            <a:pPr marL="1257300" lvl="2" indent="-457200" algn="just">
              <a:buFont typeface="+mj-lt"/>
              <a:buAutoNum type="alphaLcPeriod"/>
            </a:pPr>
            <a:r>
              <a:rPr lang="pt-BR" sz="2000" dirty="0" smtClean="0"/>
              <a:t>Principais procedimentos que oneraram o plano nos últimos 5 anos;</a:t>
            </a:r>
          </a:p>
          <a:p>
            <a:pPr marL="1257300" lvl="2" indent="-457200" algn="just">
              <a:buFont typeface="+mj-lt"/>
              <a:buAutoNum type="alphaLcPeriod"/>
            </a:pPr>
            <a:r>
              <a:rPr lang="pt-BR" sz="2000" dirty="0" smtClean="0"/>
              <a:t>Avaliação da qualidade da rede credenciada;</a:t>
            </a:r>
          </a:p>
          <a:p>
            <a:pPr marL="1257300" lvl="2" indent="-457200" algn="just">
              <a:buFont typeface="+mj-lt"/>
              <a:buAutoNum type="alphaLcPeriod"/>
            </a:pPr>
            <a:r>
              <a:rPr lang="pt-BR" sz="2000" dirty="0" smtClean="0"/>
              <a:t>Exposição a risco, inclusive atuarial;</a:t>
            </a:r>
          </a:p>
          <a:p>
            <a:pPr marL="1257300" lvl="2" indent="-457200" algn="just">
              <a:buFont typeface="+mj-lt"/>
              <a:buAutoNum type="alphaLcPeriod"/>
            </a:pPr>
            <a:r>
              <a:rPr lang="pt-BR" sz="2000" dirty="0" smtClean="0"/>
              <a:t>Valor de multas pagas pelo plano de saúde; </a:t>
            </a:r>
          </a:p>
          <a:p>
            <a:pPr marL="1257300" lvl="2" indent="-457200" algn="just">
              <a:buFont typeface="+mj-lt"/>
              <a:buAutoNum type="alphaLcPeriod"/>
            </a:pPr>
            <a:r>
              <a:rPr lang="pt-BR" sz="2000" dirty="0" smtClean="0"/>
              <a:t>Situação das reservas exigidas pela ANS; e,</a:t>
            </a:r>
          </a:p>
          <a:p>
            <a:pPr marL="1257300" lvl="2" indent="-457200" algn="just">
              <a:buFont typeface="+mj-lt"/>
              <a:buAutoNum type="alphaLcPeriod"/>
            </a:pPr>
            <a:r>
              <a:rPr lang="pt-BR" sz="2000" dirty="0" smtClean="0">
                <a:solidFill>
                  <a:srgbClr val="FF0000"/>
                </a:solidFill>
              </a:rPr>
              <a:t>Custo do benefício no pós-emprego.</a:t>
            </a:r>
            <a:endParaRPr lang="pt-BR" sz="32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34888" y="485800"/>
            <a:ext cx="8229600" cy="1143000"/>
          </a:xfrm>
        </p:spPr>
        <p:txBody>
          <a:bodyPr>
            <a:noAutofit/>
          </a:bodyPr>
          <a:lstStyle/>
          <a:p>
            <a:r>
              <a:rPr lang="pt-BR" sz="3600" b="1" dirty="0" smtClean="0">
                <a:solidFill>
                  <a:schemeClr val="bg1"/>
                </a:solidFill>
                <a:effectLst>
                  <a:outerShdw blurRad="38100" dist="38100" dir="2700000" algn="tl">
                    <a:srgbClr val="000000">
                      <a:alpha val="43137"/>
                    </a:srgbClr>
                  </a:outerShdw>
                </a:effectLst>
              </a:rPr>
              <a:t>Minuta Resolução CGPAR </a:t>
            </a:r>
            <a:br>
              <a:rPr lang="pt-BR" sz="3600" b="1" dirty="0" smtClean="0">
                <a:solidFill>
                  <a:schemeClr val="bg1"/>
                </a:solidFill>
                <a:effectLst>
                  <a:outerShdw blurRad="38100" dist="38100" dir="2700000" algn="tl">
                    <a:srgbClr val="000000">
                      <a:alpha val="43137"/>
                    </a:srgbClr>
                  </a:outerShdw>
                </a:effectLst>
              </a:rPr>
            </a:br>
            <a:r>
              <a:rPr lang="pt-BR" sz="3600" b="1" dirty="0" smtClean="0">
                <a:solidFill>
                  <a:schemeClr val="bg1"/>
                </a:solidFill>
                <a:effectLst>
                  <a:outerShdw blurRad="38100" dist="38100" dir="2700000" algn="tl">
                    <a:srgbClr val="000000">
                      <a:alpha val="43137"/>
                    </a:srgbClr>
                  </a:outerShdw>
                </a:effectLst>
              </a:rPr>
              <a:t>sobre Custeio</a:t>
            </a:r>
            <a:endParaRPr lang="pt-BR" sz="3600" b="1" dirty="0" smtClean="0"/>
          </a:p>
        </p:txBody>
      </p:sp>
      <p:sp>
        <p:nvSpPr>
          <p:cNvPr id="4" name="Espaço Reservado para Rodapé 3"/>
          <p:cNvSpPr>
            <a:spLocks noGrp="1"/>
          </p:cNvSpPr>
          <p:nvPr>
            <p:ph type="ftr" sz="quarter" idx="11"/>
          </p:nvPr>
        </p:nvSpPr>
        <p:spPr/>
        <p:txBody>
          <a:bodyPr/>
          <a:lstStyle/>
          <a:p>
            <a:r>
              <a:rPr lang="pt-BR" smtClean="0"/>
              <a:t>Reunião Aposentados BB no Esoírito Santo</a:t>
            </a:r>
            <a:endParaRPr lang="pt-BR" dirty="0"/>
          </a:p>
        </p:txBody>
      </p:sp>
      <p:sp>
        <p:nvSpPr>
          <p:cNvPr id="5" name="Espaço Reservado para Conteúdo 4"/>
          <p:cNvSpPr txBox="1">
            <a:spLocks noGrp="1"/>
          </p:cNvSpPr>
          <p:nvPr>
            <p:ph idx="1"/>
          </p:nvPr>
        </p:nvSpPr>
        <p:spPr>
          <a:xfrm>
            <a:off x="323528" y="1628800"/>
            <a:ext cx="8352928" cy="4552015"/>
          </a:xfrm>
          <a:prstGeom prst="rect">
            <a:avLst/>
          </a:prstGeom>
          <a:noFill/>
        </p:spPr>
        <p:txBody>
          <a:bodyPr wrap="square" rtlCol="0">
            <a:spAutoFit/>
          </a:bodyPr>
          <a:lstStyle/>
          <a:p>
            <a:pPr marL="457200" indent="-457200" algn="just">
              <a:spcBef>
                <a:spcPts val="0"/>
              </a:spcBef>
              <a:spcAft>
                <a:spcPts val="1200"/>
              </a:spcAft>
              <a:buNone/>
            </a:pPr>
            <a:r>
              <a:rPr lang="pt-BR" sz="2200" dirty="0" smtClean="0"/>
              <a:t>Estabelece que:</a:t>
            </a:r>
          </a:p>
          <a:p>
            <a:pPr marL="457200" indent="-457200" algn="just">
              <a:spcBef>
                <a:spcPts val="0"/>
              </a:spcBef>
              <a:spcAft>
                <a:spcPts val="600"/>
              </a:spcAft>
              <a:buFont typeface="+mj-lt"/>
              <a:buAutoNum type="arabicPeriod"/>
            </a:pPr>
            <a:r>
              <a:rPr lang="pt-BR" sz="2200" dirty="0" smtClean="0"/>
              <a:t>A quantidade mínima de beneficiários de planos de autogestão seja de 20.000 vidas;</a:t>
            </a:r>
          </a:p>
          <a:p>
            <a:pPr marL="457200" indent="-457200" algn="just">
              <a:spcAft>
                <a:spcPts val="600"/>
              </a:spcAft>
              <a:buFont typeface="+mj-lt"/>
              <a:buAutoNum type="arabicPeriod"/>
            </a:pPr>
            <a:r>
              <a:rPr lang="pt-BR" sz="2200" dirty="0" smtClean="0"/>
              <a:t>Adesão de novos empregados em plano de autogestão somente poderá ocorrer nas seguintes condições:</a:t>
            </a:r>
          </a:p>
          <a:p>
            <a:pPr marL="1314450" lvl="2" indent="-514350" algn="just">
              <a:spcAft>
                <a:spcPts val="600"/>
              </a:spcAft>
              <a:buFont typeface="+mj-lt"/>
              <a:buAutoNum type="alphaLcPeriod"/>
            </a:pPr>
            <a:r>
              <a:rPr lang="pt-BR" sz="2000" dirty="0" smtClean="0"/>
              <a:t>Mensalidade por faixa etária e salarial;</a:t>
            </a:r>
          </a:p>
          <a:p>
            <a:pPr marL="1314450" lvl="2" indent="-514350" algn="just">
              <a:spcAft>
                <a:spcPts val="600"/>
              </a:spcAft>
              <a:buFont typeface="+mj-lt"/>
              <a:buAutoNum type="alphaLcPeriod"/>
            </a:pPr>
            <a:r>
              <a:rPr lang="pt-BR" sz="2000" dirty="0" smtClean="0"/>
              <a:t>Estabelecimento de franquia ou coparticipação; e,</a:t>
            </a:r>
          </a:p>
          <a:p>
            <a:pPr marL="1314450" lvl="2" indent="-514350" algn="just">
              <a:spcAft>
                <a:spcPts val="600"/>
              </a:spcAft>
              <a:buFont typeface="+mj-lt"/>
              <a:buAutoNum type="alphaLcPeriod"/>
            </a:pPr>
            <a:r>
              <a:rPr lang="pt-BR" sz="2000" dirty="0" smtClean="0"/>
              <a:t>Dependentes  - solteiros até 21 (até 24 se cursando escola técnica ou 3º grau).</a:t>
            </a:r>
          </a:p>
          <a:p>
            <a:pPr marL="514350" indent="-514350" algn="just">
              <a:spcAft>
                <a:spcPts val="600"/>
              </a:spcAft>
              <a:buFont typeface="+mj-lt"/>
              <a:buAutoNum type="arabicPeriod"/>
            </a:pPr>
            <a:r>
              <a:rPr lang="pt-BR" sz="2200" dirty="0" smtClean="0">
                <a:solidFill>
                  <a:srgbClr val="FF0000"/>
                </a:solidFill>
              </a:rPr>
              <a:t>As empresas que estiverem operando em desacordo com o previsto na resolução deverão se adequar em até 36 meses.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62880" y="404664"/>
            <a:ext cx="8229600" cy="1143000"/>
          </a:xfrm>
        </p:spPr>
        <p:txBody>
          <a:bodyPr>
            <a:noAutofit/>
          </a:bodyPr>
          <a:lstStyle/>
          <a:p>
            <a:r>
              <a:rPr lang="pt-BR" sz="3600" b="1" dirty="0" smtClean="0">
                <a:solidFill>
                  <a:schemeClr val="bg1"/>
                </a:solidFill>
                <a:effectLst>
                  <a:outerShdw blurRad="38100" dist="38100" dir="2700000" algn="tl">
                    <a:srgbClr val="000000">
                      <a:alpha val="43137"/>
                    </a:srgbClr>
                  </a:outerShdw>
                </a:effectLst>
              </a:rPr>
              <a:t>Minuta Resolução CGPAR </a:t>
            </a:r>
            <a:br>
              <a:rPr lang="pt-BR" sz="3600" b="1" dirty="0" smtClean="0">
                <a:solidFill>
                  <a:schemeClr val="bg1"/>
                </a:solidFill>
                <a:effectLst>
                  <a:outerShdw blurRad="38100" dist="38100" dir="2700000" algn="tl">
                    <a:srgbClr val="000000">
                      <a:alpha val="43137"/>
                    </a:srgbClr>
                  </a:outerShdw>
                </a:effectLst>
              </a:rPr>
            </a:br>
            <a:r>
              <a:rPr lang="pt-BR" sz="3600" b="1" dirty="0" smtClean="0">
                <a:solidFill>
                  <a:schemeClr val="bg1"/>
                </a:solidFill>
                <a:effectLst>
                  <a:outerShdw blurRad="38100" dist="38100" dir="2700000" algn="tl">
                    <a:srgbClr val="000000">
                      <a:alpha val="43137"/>
                    </a:srgbClr>
                  </a:outerShdw>
                </a:effectLst>
              </a:rPr>
              <a:t>sobre Custeio</a:t>
            </a:r>
            <a:endParaRPr lang="pt-BR" sz="3600" b="1" dirty="0" smtClean="0"/>
          </a:p>
        </p:txBody>
      </p:sp>
      <p:sp>
        <p:nvSpPr>
          <p:cNvPr id="4" name="Espaço Reservado para Rodapé 3"/>
          <p:cNvSpPr>
            <a:spLocks noGrp="1"/>
          </p:cNvSpPr>
          <p:nvPr>
            <p:ph type="ftr" sz="quarter" idx="11"/>
          </p:nvPr>
        </p:nvSpPr>
        <p:spPr/>
        <p:txBody>
          <a:bodyPr/>
          <a:lstStyle/>
          <a:p>
            <a:r>
              <a:rPr lang="pt-BR" smtClean="0"/>
              <a:t>Reunião Aposentados BB no Esoírito Santo</a:t>
            </a:r>
            <a:endParaRPr lang="pt-BR" dirty="0"/>
          </a:p>
        </p:txBody>
      </p:sp>
      <p:sp>
        <p:nvSpPr>
          <p:cNvPr id="5" name="Espaço Reservado para Conteúdo 4"/>
          <p:cNvSpPr txBox="1">
            <a:spLocks noGrp="1"/>
          </p:cNvSpPr>
          <p:nvPr>
            <p:ph idx="1"/>
          </p:nvPr>
        </p:nvSpPr>
        <p:spPr>
          <a:xfrm>
            <a:off x="323528" y="1600200"/>
            <a:ext cx="8568952" cy="5244513"/>
          </a:xfrm>
          <a:prstGeom prst="rect">
            <a:avLst/>
          </a:prstGeom>
          <a:noFill/>
        </p:spPr>
        <p:txBody>
          <a:bodyPr wrap="square" rtlCol="0">
            <a:spAutoFit/>
          </a:bodyPr>
          <a:lstStyle/>
          <a:p>
            <a:pPr marL="457200" indent="-457200" algn="just">
              <a:buNone/>
            </a:pPr>
            <a:endParaRPr lang="pt-BR" sz="2200" dirty="0" smtClean="0"/>
          </a:p>
          <a:p>
            <a:pPr marL="457200" indent="-457200" algn="just">
              <a:buFont typeface="+mj-lt"/>
              <a:buAutoNum type="arabicPeriod" startAt="4"/>
            </a:pPr>
            <a:r>
              <a:rPr lang="pt-BR" sz="2000" dirty="0" smtClean="0"/>
              <a:t>Que a contribuição da empresa estatal não poderá exceder à dos empregados.</a:t>
            </a:r>
          </a:p>
          <a:p>
            <a:pPr marL="457200" indent="-457200" algn="just">
              <a:buFont typeface="+mj-lt"/>
              <a:buAutoNum type="arabicPeriod" startAt="4"/>
            </a:pPr>
            <a:r>
              <a:rPr lang="pt-BR" sz="2000" dirty="0" smtClean="0"/>
              <a:t>A limitação da participação das empresas estatais no custeio dos benefícios de assistência à saúde em percentual igual ao </a:t>
            </a:r>
            <a:r>
              <a:rPr lang="pt-BR" sz="2000" u="sng" dirty="0" smtClean="0"/>
              <a:t>percentual da folha de pagamento de 2016, mais 10%,</a:t>
            </a:r>
            <a:r>
              <a:rPr lang="pt-BR" sz="2000" dirty="0" smtClean="0"/>
              <a:t> ou </a:t>
            </a:r>
            <a:r>
              <a:rPr lang="pt-BR" sz="2000" u="sng" dirty="0" smtClean="0"/>
              <a:t>8% da folha de pagamento atual</a:t>
            </a:r>
            <a:r>
              <a:rPr lang="pt-BR" sz="2000" dirty="0" smtClean="0"/>
              <a:t>, </a:t>
            </a:r>
            <a:r>
              <a:rPr lang="pt-BR" sz="2000" b="1" dirty="0" smtClean="0">
                <a:solidFill>
                  <a:srgbClr val="FF0000"/>
                </a:solidFill>
              </a:rPr>
              <a:t>o que for menor</a:t>
            </a:r>
            <a:r>
              <a:rPr lang="pt-BR" sz="2000" dirty="0" smtClean="0"/>
              <a:t>.</a:t>
            </a:r>
          </a:p>
          <a:p>
            <a:pPr marL="1714500" lvl="3" indent="-457200" algn="just">
              <a:buNone/>
            </a:pPr>
            <a:r>
              <a:rPr lang="pt-BR" dirty="0" smtClean="0"/>
              <a:t>Exemplo CASSI:</a:t>
            </a:r>
          </a:p>
          <a:p>
            <a:pPr marL="1714500" lvl="3" indent="-457200" algn="just">
              <a:buNone/>
            </a:pPr>
            <a:r>
              <a:rPr lang="pt-BR" dirty="0" smtClean="0"/>
              <a:t>Percentual da folha em 2016 (4,5%) + 10% (0,45%) = </a:t>
            </a:r>
            <a:r>
              <a:rPr lang="pt-BR" b="1" dirty="0" smtClean="0"/>
              <a:t>4,95%</a:t>
            </a:r>
          </a:p>
          <a:p>
            <a:pPr marL="457200" indent="-457200" algn="just">
              <a:buFont typeface="+mj-lt"/>
              <a:buAutoNum type="arabicPeriod" startAt="6"/>
            </a:pPr>
            <a:r>
              <a:rPr lang="pt-BR" sz="2000" dirty="0" smtClean="0"/>
              <a:t>As empresas que possuam o benefício de assistência à saúde regulado por Acordo Coletivo de Trabalho deverão limitar-se a prever no ACT apenas a </a:t>
            </a:r>
            <a:r>
              <a:rPr lang="pt-BR" sz="2000" dirty="0" smtClean="0">
                <a:solidFill>
                  <a:srgbClr val="FF0000"/>
                </a:solidFill>
              </a:rPr>
              <a:t>“garantia do benefício de assistência à saúde”, </a:t>
            </a:r>
            <a:r>
              <a:rPr lang="pt-BR" sz="2000" u="sng" dirty="0" smtClean="0"/>
              <a:t>sem registro de qualquer detalhamento do mesmo</a:t>
            </a:r>
            <a:r>
              <a:rPr lang="pt-BR" sz="2000" dirty="0" smtClean="0"/>
              <a:t>.</a:t>
            </a:r>
          </a:p>
          <a:p>
            <a:pPr marL="457200" indent="-457200" algn="just">
              <a:buNone/>
            </a:pPr>
            <a:endParaRPr lang="pt-BR" sz="3000" b="1" dirty="0" smtClean="0"/>
          </a:p>
          <a:p>
            <a:pPr marL="514350" indent="-514350" algn="just">
              <a:buNone/>
            </a:pPr>
            <a:endParaRPr lang="pt-BR" sz="14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1207</TotalTime>
  <Words>1527</Words>
  <Application>Microsoft Office PowerPoint</Application>
  <PresentationFormat>Apresentação na tela (4:3)</PresentationFormat>
  <Paragraphs>120</Paragraphs>
  <Slides>16</Slides>
  <Notes>1</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16</vt:i4>
      </vt:variant>
    </vt:vector>
  </HeadingPairs>
  <TitlesOfParts>
    <vt:vector size="19" baseType="lpstr">
      <vt:lpstr>Arial</vt:lpstr>
      <vt:lpstr>Calibri</vt:lpstr>
      <vt:lpstr>Tema do Office</vt:lpstr>
      <vt:lpstr>Apresentação do PowerPoint</vt:lpstr>
      <vt:lpstr>Apresentação do PowerPoint</vt:lpstr>
      <vt:lpstr>Apresentação do PowerPoint</vt:lpstr>
      <vt:lpstr>Minutas Resoluções CGPAR</vt:lpstr>
      <vt:lpstr>Minutas Resoluções CGPAR</vt:lpstr>
      <vt:lpstr>Minutas Resoluções CGPAR</vt:lpstr>
      <vt:lpstr>Minuta Resolução CGPAR  sobre Governança</vt:lpstr>
      <vt:lpstr>Minuta Resolução CGPAR  sobre Custeio</vt:lpstr>
      <vt:lpstr>Minuta Resolução CGPAR  sobre Custeio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Luiz Sérgio Assumpção Mendonça</dc:creator>
  <cp:lastModifiedBy>Mariana</cp:lastModifiedBy>
  <cp:revision>130</cp:revision>
  <cp:lastPrinted>2017-08-03T21:05:18Z</cp:lastPrinted>
  <dcterms:created xsi:type="dcterms:W3CDTF">2013-11-11T12:36:44Z</dcterms:created>
  <dcterms:modified xsi:type="dcterms:W3CDTF">2017-09-26T11:20:25Z</dcterms:modified>
</cp:coreProperties>
</file>